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7" r:id="rId10"/>
    <p:sldId id="263"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76"/>
    <p:restoredTop sz="94650"/>
  </p:normalViewPr>
  <p:slideViewPr>
    <p:cSldViewPr snapToGrid="0" snapToObjects="1">
      <p:cViewPr>
        <p:scale>
          <a:sx n="86" d="100"/>
          <a:sy n="86" d="100"/>
        </p:scale>
        <p:origin x="92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82F53-15C8-6E4F-AE48-21325B432103}" type="datetimeFigureOut">
              <a:rPr kumimoji="1" lang="ja-JP" altLang="en-US" smtClean="0"/>
              <a:t>2016/11/24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25DD9-1C5A-6A43-BC2A-A61117DA7F6F}" type="slidenum">
              <a:rPr kumimoji="1" lang="ja-JP" altLang="en-US" smtClean="0"/>
              <a:t>‹#›</a:t>
            </a:fld>
            <a:endParaRPr kumimoji="1" lang="ja-JP" altLang="en-US"/>
          </a:p>
        </p:txBody>
      </p:sp>
    </p:spTree>
    <p:extLst>
      <p:ext uri="{BB962C8B-B14F-4D97-AF65-F5344CB8AC3E}">
        <p14:creationId xmlns:p14="http://schemas.microsoft.com/office/powerpoint/2010/main" val="764149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0731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4532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70733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802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208121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7242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FAE835-D307-C544-8982-8E582225CEB3}" type="datetimeFigureOut">
              <a:rPr lang="en-US" smtClean="0"/>
              <a:t>11/24/16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64872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FAE835-D307-C544-8982-8E582225CEB3}" type="datetimeFigureOut">
              <a:rPr lang="en-US" smtClean="0"/>
              <a:t>11/24/16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3707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AE835-D307-C544-8982-8E582225CEB3}" type="datetimeFigureOut">
              <a:rPr lang="en-US" smtClean="0"/>
              <a:t>11/24/16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359307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9573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959104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AE835-D307-C544-8982-8E582225CEB3}" type="datetimeFigureOut">
              <a:rPr lang="en-US" smtClean="0"/>
              <a:t>11/24/16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C5BFD-C9C7-5E42-A28F-BE72F33701C2}" type="slidenum">
              <a:rPr lang="en-US" smtClean="0"/>
              <a:t>‹#›</a:t>
            </a:fld>
            <a:endParaRPr lang="en-US"/>
          </a:p>
        </p:txBody>
      </p:sp>
    </p:spTree>
    <p:extLst>
      <p:ext uri="{BB962C8B-B14F-4D97-AF65-F5344CB8AC3E}">
        <p14:creationId xmlns:p14="http://schemas.microsoft.com/office/powerpoint/2010/main" val="192554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Figures for ASC2016</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93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606" y="1047405"/>
            <a:ext cx="4359509" cy="544938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 y="1263534"/>
            <a:ext cx="6376933" cy="3857961"/>
          </a:xfrm>
          <a:prstGeom prst="rect">
            <a:avLst/>
          </a:prstGeom>
        </p:spPr>
      </p:pic>
      <p:cxnSp>
        <p:nvCxnSpPr>
          <p:cNvPr id="16" name="Straight Arrow Connector 15"/>
          <p:cNvCxnSpPr/>
          <p:nvPr/>
        </p:nvCxnSpPr>
        <p:spPr>
          <a:xfrm>
            <a:off x="3426575" y="3568789"/>
            <a:ext cx="2383972"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7468" y="3602168"/>
            <a:ext cx="2202847" cy="954107"/>
          </a:xfrm>
          <a:prstGeom prst="rect">
            <a:avLst/>
          </a:prstGeom>
          <a:noFill/>
        </p:spPr>
        <p:txBody>
          <a:bodyPr wrap="none" rtlCol="0">
            <a:spAutoFit/>
          </a:bodyPr>
          <a:lstStyle/>
          <a:p>
            <a:r>
              <a:rPr lang="en-US" sz="2800" dirty="0" smtClean="0"/>
              <a:t>One period of</a:t>
            </a:r>
          </a:p>
          <a:p>
            <a:r>
              <a:rPr lang="en-US" sz="2800" dirty="0" smtClean="0"/>
              <a:t>rotation</a:t>
            </a:r>
            <a:endParaRPr lang="en-US" sz="2800" dirty="0"/>
          </a:p>
        </p:txBody>
      </p:sp>
    </p:spTree>
    <p:extLst>
      <p:ext uri="{BB962C8B-B14F-4D97-AF65-F5344CB8AC3E}">
        <p14:creationId xmlns:p14="http://schemas.microsoft.com/office/powerpoint/2010/main" val="174161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05" t="4595" r="8376" b="398"/>
          <a:stretch/>
        </p:blipFill>
        <p:spPr>
          <a:xfrm>
            <a:off x="719528" y="134912"/>
            <a:ext cx="10638587" cy="6036314"/>
          </a:xfrm>
          <a:prstGeom prst="rect">
            <a:avLst/>
          </a:prstGeom>
        </p:spPr>
      </p:pic>
      <p:cxnSp>
        <p:nvCxnSpPr>
          <p:cNvPr id="5" name="Straight Arrow Connector 4"/>
          <p:cNvCxnSpPr/>
          <p:nvPr/>
        </p:nvCxnSpPr>
        <p:spPr>
          <a:xfrm>
            <a:off x="3403600" y="5113468"/>
            <a:ext cx="17399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398" y="5202368"/>
            <a:ext cx="1486304" cy="646331"/>
          </a:xfrm>
          <a:prstGeom prst="rect">
            <a:avLst/>
          </a:prstGeom>
          <a:noFill/>
        </p:spPr>
        <p:txBody>
          <a:bodyPr wrap="none" rtlCol="0">
            <a:spAutoFit/>
          </a:bodyPr>
          <a:lstStyle/>
          <a:p>
            <a:r>
              <a:rPr lang="en-US" dirty="0" smtClean="0"/>
              <a:t>One period of</a:t>
            </a:r>
          </a:p>
          <a:p>
            <a:r>
              <a:rPr lang="en-US" dirty="0" smtClean="0"/>
              <a:t>rotation</a:t>
            </a:r>
            <a:endParaRPr lang="en-US" dirty="0"/>
          </a:p>
        </p:txBody>
      </p:sp>
    </p:spTree>
    <p:extLst>
      <p:ext uri="{BB962C8B-B14F-4D97-AF65-F5344CB8AC3E}">
        <p14:creationId xmlns:p14="http://schemas.microsoft.com/office/powerpoint/2010/main" val="150123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Spindown</a:t>
            </a:r>
            <a:r>
              <a:rPr kumimoji="1" lang="en-US" altLang="ja-JP" dirty="0" smtClean="0"/>
              <a:t> </a:t>
            </a:r>
            <a:r>
              <a:rPr kumimoji="1" lang="ja-JP" altLang="en-US" dirty="0" smtClean="0"/>
              <a:t>による発熱量計算</a:t>
            </a:r>
            <a:endParaRPr kumimoji="1" lang="ja-JP" altLang="en-US" dirty="0"/>
          </a:p>
        </p:txBody>
      </p:sp>
      <p:sp>
        <p:nvSpPr>
          <p:cNvPr id="3" name="テキスト ボックス 2"/>
          <p:cNvSpPr txBox="1"/>
          <p:nvPr/>
        </p:nvSpPr>
        <p:spPr>
          <a:xfrm>
            <a:off x="555861" y="1570767"/>
            <a:ext cx="11080277" cy="5016758"/>
          </a:xfrm>
          <a:prstGeom prst="rect">
            <a:avLst/>
          </a:prstGeom>
          <a:noFill/>
        </p:spPr>
        <p:txBody>
          <a:bodyPr wrap="none" rtlCol="0">
            <a:spAutoFit/>
          </a:bodyPr>
          <a:lstStyle/>
          <a:p>
            <a:r>
              <a:rPr kumimoji="1" lang="en-US" altLang="ja-JP" sz="2000" dirty="0" smtClean="0">
                <a:latin typeface="MS PGothic" charset="-128"/>
                <a:ea typeface="MS PGothic" charset="-128"/>
                <a:cs typeface="MS PGothic" charset="-128"/>
              </a:rPr>
              <a:t>P = </a:t>
            </a:r>
            <a:r>
              <a:rPr kumimoji="1" lang="en-US" altLang="ja-JP" sz="2000" dirty="0" err="1" smtClean="0">
                <a:latin typeface="MS PGothic" charset="-128"/>
                <a:ea typeface="MS PGothic" charset="-128"/>
                <a:cs typeface="MS PGothic" charset="-128"/>
              </a:rPr>
              <a:t>τω</a:t>
            </a:r>
            <a:r>
              <a:rPr kumimoji="1" lang="en-US" altLang="ja-JP" sz="2000" dirty="0" smtClean="0">
                <a:latin typeface="MS PGothic" charset="-128"/>
                <a:ea typeface="MS PGothic" charset="-128"/>
                <a:cs typeface="MS PGothic" charset="-128"/>
              </a:rPr>
              <a:t> = Iα</a:t>
            </a:r>
            <a:r>
              <a:rPr kumimoji="1" lang="en-US" altLang="ja-JP" sz="2000" dirty="0" err="1" smtClean="0">
                <a:latin typeface="MS PGothic" charset="-128"/>
                <a:ea typeface="MS PGothic" charset="-128"/>
                <a:cs typeface="MS PGothic" charset="-128"/>
              </a:rPr>
              <a:t>ω</a:t>
            </a:r>
            <a:r>
              <a:rPr kumimoji="1" lang="ja-JP" altLang="en-US" sz="2000" dirty="0" smtClean="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I : </a:t>
            </a:r>
            <a:r>
              <a:rPr kumimoji="1" lang="ja-JP" altLang="en-US" sz="2000" dirty="0" smtClean="0">
                <a:latin typeface="MS PGothic" charset="-128"/>
                <a:ea typeface="MS PGothic" charset="-128"/>
                <a:cs typeface="MS PGothic" charset="-128"/>
              </a:rPr>
              <a:t>イナーシャ</a:t>
            </a:r>
            <a:r>
              <a:rPr kumimoji="1" lang="en-US" altLang="ja-JP" sz="2000" dirty="0" smtClean="0">
                <a:latin typeface="MS PGothic" charset="-128"/>
                <a:ea typeface="MS PGothic" charset="-128"/>
                <a:cs typeface="MS PGothic" charset="-128"/>
              </a:rPr>
              <a:t> , α : </a:t>
            </a:r>
            <a:r>
              <a:rPr kumimoji="1" lang="ja-JP" altLang="en-US" sz="2000" dirty="0" smtClean="0">
                <a:latin typeface="MS PGothic" charset="-128"/>
                <a:ea typeface="MS PGothic" charset="-128"/>
                <a:cs typeface="MS PGothic" charset="-128"/>
              </a:rPr>
              <a:t>加速度</a:t>
            </a:r>
            <a:r>
              <a:rPr kumimoji="1" lang="en-US" altLang="ja-JP" sz="2000" dirty="0" smtClean="0">
                <a:latin typeface="MS PGothic" charset="-128"/>
                <a:ea typeface="MS PGothic" charset="-128"/>
                <a:cs typeface="MS PGothic" charset="-128"/>
              </a:rPr>
              <a:t> , </a:t>
            </a:r>
            <a:r>
              <a:rPr kumimoji="1" lang="en-US" altLang="ja-JP" sz="2000" dirty="0" err="1" smtClean="0">
                <a:latin typeface="MS PGothic" charset="-128"/>
                <a:ea typeface="MS PGothic" charset="-128"/>
                <a:cs typeface="MS PGothic" charset="-128"/>
              </a:rPr>
              <a:t>ω</a:t>
            </a:r>
            <a:r>
              <a:rPr kumimoji="1" lang="en-US" altLang="ja-JP" sz="2000" dirty="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回転速度</a:t>
            </a:r>
            <a:endParaRPr kumimoji="1" lang="en-US" altLang="ja-JP" sz="2000" dirty="0" smtClean="0">
              <a:latin typeface="MS PGothic" charset="-128"/>
              <a:ea typeface="MS PGothic" charset="-128"/>
              <a:cs typeface="MS PGothic" charset="-128"/>
            </a:endParaRPr>
          </a:p>
          <a:p>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I = ½ × M × (Rin^2 + Rout^2) , </a:t>
            </a:r>
            <a:r>
              <a:rPr kumimoji="1" lang="en-US" altLang="ja-JP" sz="2000" dirty="0" err="1" smtClean="0">
                <a:latin typeface="MS PGothic" charset="-128"/>
                <a:ea typeface="MS PGothic" charset="-128"/>
                <a:cs typeface="MS PGothic" charset="-128"/>
              </a:rPr>
              <a:t>Rin</a:t>
            </a:r>
            <a:r>
              <a:rPr kumimoji="1" lang="en-US" altLang="ja-JP" sz="2000" dirty="0" smtClean="0">
                <a:latin typeface="MS PGothic" charset="-128"/>
                <a:ea typeface="MS PGothic" charset="-128"/>
                <a:cs typeface="MS PGothic" charset="-128"/>
              </a:rPr>
              <a:t> = 384mm, Rout = 452mm</a:t>
            </a:r>
          </a:p>
          <a:p>
            <a:r>
              <a:rPr kumimoji="1" lang="en-US" altLang="ja-JP" sz="2000" dirty="0" smtClean="0">
                <a:latin typeface="MS PGothic" charset="-128"/>
                <a:ea typeface="MS PGothic" charset="-128"/>
                <a:cs typeface="MS PGothic" charset="-128"/>
              </a:rPr>
              <a:t>α (a0) = 5.1e-4 [s^-2] (h=6mm) , α (a0) = 5.7e-3 [s^-2]</a:t>
            </a:r>
          </a:p>
          <a:p>
            <a:r>
              <a:rPr kumimoji="1" lang="en-US" altLang="ja-JP" sz="2000" dirty="0" err="1" smtClean="0">
                <a:latin typeface="MS PGothic" charset="-128"/>
                <a:ea typeface="MS PGothic" charset="-128"/>
                <a:cs typeface="MS PGothic" charset="-128"/>
              </a:rPr>
              <a:t>ω</a:t>
            </a:r>
            <a:r>
              <a:rPr kumimoji="1" lang="en-US" altLang="ja-JP" sz="2000" dirty="0" smtClean="0">
                <a:latin typeface="MS PGothic" charset="-128"/>
                <a:ea typeface="MS PGothic" charset="-128"/>
                <a:cs typeface="MS PGothic" charset="-128"/>
              </a:rPr>
              <a:t> = 2π (f = 1Hz</a:t>
            </a:r>
            <a:r>
              <a:rPr kumimoji="1" lang="ja-JP" altLang="en-US" sz="2000" dirty="0" smtClean="0">
                <a:latin typeface="MS PGothic" charset="-128"/>
                <a:ea typeface="MS PGothic" charset="-128"/>
                <a:cs typeface="MS PGothic" charset="-128"/>
              </a:rPr>
              <a:t>を仮定</a:t>
            </a:r>
            <a:r>
              <a:rPr kumimoji="1" lang="en-US" altLang="ja-JP" sz="2000" dirty="0" smtClean="0">
                <a:latin typeface="MS PGothic" charset="-128"/>
                <a:ea typeface="MS PGothic" charset="-128"/>
                <a:cs typeface="MS PGothic" charset="-128"/>
              </a:rPr>
              <a:t>) </a:t>
            </a:r>
          </a:p>
          <a:p>
            <a:endParaRPr kumimoji="1" lang="en-US" altLang="ja-JP" sz="2000" dirty="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[M = 3kg </a:t>
            </a:r>
            <a:r>
              <a:rPr kumimoji="1" lang="ja-JP" altLang="en-US" sz="2000" dirty="0" smtClean="0">
                <a:latin typeface="MS PGothic" charset="-128"/>
                <a:ea typeface="MS PGothic" charset="-128"/>
                <a:cs typeface="MS PGothic" charset="-128"/>
              </a:rPr>
              <a:t>リング型</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磁石のみ</a:t>
            </a:r>
            <a:r>
              <a:rPr kumimoji="1" lang="en-US" altLang="ja-JP" sz="2000" dirty="0" smtClean="0">
                <a:latin typeface="MS PGothic" charset="-128"/>
                <a:ea typeface="MS PGothic" charset="-128"/>
                <a:cs typeface="MS PGothic" charset="-128"/>
              </a:rPr>
              <a:t>)</a:t>
            </a:r>
            <a:r>
              <a:rPr kumimoji="1" lang="ja-JP" altLang="en-US" sz="2000" dirty="0" smtClean="0">
                <a:latin typeface="MS PGothic" charset="-128"/>
                <a:ea typeface="MS PGothic" charset="-128"/>
                <a:cs typeface="MS PGothic" charset="-128"/>
              </a:rPr>
              <a:t>の場合</a:t>
            </a:r>
            <a:r>
              <a:rPr kumimoji="1" lang="en-US" altLang="ja-JP" sz="2000" dirty="0">
                <a:latin typeface="MS PGothic" charset="-128"/>
                <a:ea typeface="MS PGothic" charset="-128"/>
                <a:cs typeface="MS PGothic" charset="-128"/>
              </a:rPr>
              <a:t>]</a:t>
            </a:r>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 6mm ) P = </a:t>
            </a:r>
            <a:r>
              <a:rPr lang="mr-IN" altLang="ja-JP" sz="2000" dirty="0">
                <a:latin typeface="MS PGothic" charset="-128"/>
                <a:ea typeface="MS PGothic" charset="-128"/>
                <a:cs typeface="MS PGothic" charset="-128"/>
              </a:rPr>
              <a:t>(</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(384e-3,2)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1</a:t>
            </a:r>
            <a:r>
              <a:rPr lang="mr-IN" altLang="ja-JP" sz="2000" dirty="0" smtClean="0">
                <a:latin typeface="MS PGothic" charset="-128"/>
                <a:ea typeface="MS PGothic" charset="-128"/>
                <a:cs typeface="MS PGothic" charset="-128"/>
              </a:rPr>
              <a:t>e-4</a:t>
            </a:r>
            <a:r>
              <a:rPr lang="en-US" altLang="ja-JP" sz="2000" dirty="0" smtClean="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1.69mW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a:t>
            </a:r>
            <a:r>
              <a:rPr kumimoji="1" lang="en-US" altLang="ja-JP" sz="2000" dirty="0" smtClean="0">
                <a:latin typeface="MS PGothic" charset="-128"/>
                <a:ea typeface="MS PGothic" charset="-128"/>
                <a:cs typeface="MS PGothic" charset="-128"/>
              </a:rPr>
              <a:t> = 3mm ) P = </a:t>
            </a:r>
            <a:r>
              <a:rPr lang="mr-IN" altLang="ja-JP" sz="2000" dirty="0" smtClean="0">
                <a:latin typeface="MS PGothic" charset="-128"/>
                <a:ea typeface="MS PGothic" charset="-128"/>
                <a:cs typeface="MS PGothic" charset="-128"/>
              </a:rPr>
              <a:t>(</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(384e-3,2</a:t>
            </a:r>
            <a:r>
              <a:rPr lang="mr-IN" altLang="ja-JP" sz="2000" dirty="0">
                <a:latin typeface="MS PGothic" charset="-128"/>
                <a:ea typeface="MS PGothic" charset="-128"/>
                <a:cs typeface="MS PGothic" charset="-128"/>
              </a:rPr>
              <a:t>)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 </a:t>
            </a:r>
            <a:r>
              <a:rPr lang="en-US" altLang="ja-JP" sz="2000" b="1" dirty="0" smtClean="0">
                <a:solidFill>
                  <a:srgbClr val="FF0000"/>
                </a:solidFill>
                <a:latin typeface="MS PGothic" charset="-128"/>
                <a:ea typeface="MS PGothic" charset="-128"/>
                <a:cs typeface="MS PGothic" charset="-128"/>
              </a:rPr>
              <a:t>18.9mW</a:t>
            </a:r>
          </a:p>
          <a:p>
            <a:endParaRPr lang="en-US" altLang="ja-JP" sz="2000" dirty="0">
              <a:latin typeface="MS PGothic" charset="-128"/>
              <a:ea typeface="MS PGothic" charset="-128"/>
              <a:cs typeface="MS PGothic" charset="-128"/>
            </a:endParaRPr>
          </a:p>
          <a:p>
            <a:r>
              <a:rPr lang="en-US" altLang="ja-JP" sz="2000" dirty="0" smtClean="0">
                <a:latin typeface="MS PGothic" charset="-128"/>
                <a:ea typeface="MS PGothic" charset="-128"/>
                <a:cs typeface="MS PGothic" charset="-128"/>
              </a:rPr>
              <a:t>[M = 28kg </a:t>
            </a:r>
            <a:r>
              <a:rPr lang="ja-JP" altLang="en-US" sz="2000" dirty="0" smtClean="0">
                <a:latin typeface="MS PGothic" charset="-128"/>
                <a:ea typeface="MS PGothic" charset="-128"/>
                <a:cs typeface="MS PGothic" charset="-128"/>
              </a:rPr>
              <a:t>ディスク型の場合</a:t>
            </a:r>
            <a:r>
              <a:rPr lang="en-US" altLang="ja-JP" sz="2000" dirty="0" smtClean="0">
                <a:latin typeface="MS PGothic" charset="-128"/>
                <a:ea typeface="MS PGothic" charset="-128"/>
                <a:cs typeface="MS PGothic" charset="-128"/>
              </a:rPr>
              <a:t>] </a:t>
            </a:r>
            <a:r>
              <a:rPr lang="ja-JP" altLang="en-US" sz="2000" dirty="0" smtClean="0">
                <a:latin typeface="MS PGothic" charset="-128"/>
                <a:ea typeface="MS PGothic" charset="-128"/>
                <a:cs typeface="MS PGothic" charset="-128"/>
              </a:rPr>
              <a:t>　</a:t>
            </a:r>
            <a:endParaRPr lang="en-US" altLang="ja-JP" sz="2000" dirty="0" smtClean="0">
              <a:latin typeface="MS PGothic" charset="-128"/>
              <a:ea typeface="MS PGothic" charset="-128"/>
              <a:cs typeface="MS PGothic" charset="-128"/>
            </a:endParaRPr>
          </a:p>
          <a:p>
            <a:r>
              <a:rPr lang="ja-JP" altLang="en-US" sz="2000" dirty="0" smtClean="0">
                <a:latin typeface="MS PGothic" charset="-128"/>
                <a:ea typeface="MS PGothic" charset="-128"/>
                <a:cs typeface="MS PGothic" charset="-128"/>
              </a:rPr>
              <a:t>ローター重量</a:t>
            </a:r>
            <a:r>
              <a:rPr lang="en-US" altLang="ja-JP" sz="2000" dirty="0" smtClean="0">
                <a:latin typeface="MS PGothic" charset="-128"/>
                <a:ea typeface="MS PGothic" charset="-128"/>
                <a:cs typeface="MS PGothic" charset="-128"/>
              </a:rPr>
              <a:t> 21.5kg×1.3(</a:t>
            </a:r>
            <a:r>
              <a:rPr lang="ja-JP" altLang="en-US" sz="2000" dirty="0" smtClean="0">
                <a:latin typeface="MS PGothic" charset="-128"/>
                <a:ea typeface="MS PGothic" charset="-128"/>
                <a:cs typeface="MS PGothic" charset="-128"/>
              </a:rPr>
              <a:t>マージン</a:t>
            </a:r>
            <a:r>
              <a:rPr lang="en-US" altLang="ja-JP" sz="2000" dirty="0" smtClean="0">
                <a:latin typeface="MS PGothic" charset="-128"/>
                <a:ea typeface="MS PGothic" charset="-128"/>
                <a:cs typeface="MS PGothic" charset="-128"/>
              </a:rPr>
              <a:t>)</a:t>
            </a:r>
          </a:p>
          <a:p>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内訳</a:t>
            </a:r>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サファイア：</a:t>
            </a:r>
            <a:r>
              <a:rPr lang="ja-JP" altLang="en-US" sz="2000" dirty="0">
                <a:latin typeface="MS PGothic" charset="-128"/>
                <a:ea typeface="MS PGothic" charset="-128"/>
                <a:cs typeface="MS PGothic" charset="-128"/>
              </a:rPr>
              <a:t>　</a:t>
            </a:r>
            <a:r>
              <a:rPr lang="en-US" altLang="ja-JP" sz="2000" dirty="0" smtClean="0">
                <a:latin typeface="MS PGothic" charset="-128"/>
                <a:ea typeface="MS PGothic" charset="-128"/>
                <a:cs typeface="MS PGothic" charset="-128"/>
              </a:rPr>
              <a:t>17kg</a:t>
            </a:r>
            <a:r>
              <a:rPr lang="ja-JP" altLang="en-US" sz="2000" dirty="0" smtClean="0">
                <a:latin typeface="MS PGothic" charset="-128"/>
                <a:ea typeface="MS PGothic" charset="-128"/>
                <a:cs typeface="MS PGothic" charset="-128"/>
              </a:rPr>
              <a:t>、　軸受け</a:t>
            </a:r>
            <a:r>
              <a:rPr lang="ja-JP" altLang="en-US" sz="2000" dirty="0">
                <a:latin typeface="MS PGothic" charset="-128"/>
                <a:ea typeface="MS PGothic" charset="-128"/>
                <a:cs typeface="MS PGothic" charset="-128"/>
              </a:rPr>
              <a:t>磁石：　</a:t>
            </a:r>
            <a:r>
              <a:rPr lang="en-US" altLang="ja-JP" sz="2000" dirty="0" smtClean="0">
                <a:latin typeface="MS PGothic" charset="-128"/>
                <a:ea typeface="MS PGothic" charset="-128"/>
                <a:cs typeface="MS PGothic" charset="-128"/>
              </a:rPr>
              <a:t>3.4kg</a:t>
            </a:r>
            <a:r>
              <a:rPr lang="ja-JP" altLang="en-US" sz="2000" dirty="0" smtClean="0">
                <a:latin typeface="MS PGothic" charset="-128"/>
                <a:ea typeface="MS PGothic" charset="-128"/>
                <a:cs typeface="MS PGothic" charset="-128"/>
              </a:rPr>
              <a:t>、　駆動</a:t>
            </a:r>
            <a:r>
              <a:rPr lang="ja-JP" altLang="en-US" sz="2000" dirty="0">
                <a:latin typeface="MS PGothic" charset="-128"/>
                <a:ea typeface="MS PGothic" charset="-128"/>
                <a:cs typeface="MS PGothic" charset="-128"/>
              </a:rPr>
              <a:t>モーター部：　</a:t>
            </a:r>
            <a:r>
              <a:rPr lang="en-US" altLang="ja-JP" sz="2000" dirty="0">
                <a:latin typeface="MS PGothic" charset="-128"/>
                <a:ea typeface="MS PGothic" charset="-128"/>
                <a:cs typeface="MS PGothic" charset="-128"/>
              </a:rPr>
              <a:t>1.1kg</a:t>
            </a:r>
            <a:endParaRPr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a:t>
            </a:r>
            <a:r>
              <a:rPr kumimoji="1" lang="en-US" altLang="ja-JP" sz="2000" dirty="0">
                <a:latin typeface="MS PGothic" charset="-128"/>
                <a:ea typeface="MS PGothic" charset="-128"/>
                <a:cs typeface="MS PGothic" charset="-128"/>
              </a:rPr>
              <a:t>= 6mm ) P = </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(452e-3,2) </a:t>
            </a:r>
            <a:r>
              <a:rPr lang="mr-IN" altLang="ja-JP" sz="2000" dirty="0">
                <a:latin typeface="MS PGothic" charset="-128"/>
                <a:ea typeface="MS PGothic" charset="-128"/>
                <a:cs typeface="MS PGothic" charset="-128"/>
              </a:rPr>
              <a:t>* 1/2 * </a:t>
            </a:r>
            <a:r>
              <a:rPr lang="en-US" altLang="ja-JP" sz="2000" dirty="0" smtClean="0">
                <a:latin typeface="MS PGothic" charset="-128"/>
                <a:ea typeface="MS PGothic" charset="-128"/>
                <a:cs typeface="MS PGothic" charset="-128"/>
              </a:rPr>
              <a:t>(3 + 21.5*1.3)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a:latin typeface="MS PGothic" charset="-128"/>
                <a:ea typeface="MS PGothic" charset="-128"/>
                <a:cs typeface="MS PGothic" charset="-128"/>
              </a:rPr>
              <a:t>.</a:t>
            </a:r>
            <a:r>
              <a:rPr lang="en-US" altLang="ja-JP" sz="2000" dirty="0">
                <a:latin typeface="MS PGothic" charset="-128"/>
                <a:ea typeface="MS PGothic" charset="-128"/>
                <a:cs typeface="MS PGothic" charset="-128"/>
              </a:rPr>
              <a:t>1</a:t>
            </a:r>
            <a:r>
              <a:rPr lang="mr-IN" altLang="ja-JP" sz="2000" dirty="0">
                <a:latin typeface="MS PGothic" charset="-128"/>
                <a:ea typeface="MS PGothic" charset="-128"/>
                <a:cs typeface="MS PGothic" charset="-128"/>
              </a:rPr>
              <a:t>e-4</a:t>
            </a:r>
            <a:r>
              <a:rPr lang="en-US" altLang="ja-JP" sz="2000" dirty="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10.1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 = </a:t>
            </a:r>
            <a:r>
              <a:rPr kumimoji="1" lang="en-US" altLang="ja-JP" sz="2000" dirty="0" smtClean="0">
                <a:latin typeface="MS PGothic" charset="-128"/>
                <a:ea typeface="MS PGothic" charset="-128"/>
                <a:cs typeface="MS PGothic" charset="-128"/>
              </a:rPr>
              <a:t>3mm </a:t>
            </a:r>
            <a:r>
              <a:rPr kumimoji="1" lang="en-US" altLang="ja-JP" sz="2000" dirty="0">
                <a:latin typeface="MS PGothic" charset="-128"/>
                <a:ea typeface="MS PGothic" charset="-128"/>
                <a:cs typeface="MS PGothic" charset="-128"/>
              </a:rPr>
              <a:t>) P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 + </a:t>
            </a:r>
            <a:r>
              <a:rPr lang="en-US" altLang="ja-JP" sz="2000" dirty="0" smtClean="0">
                <a:latin typeface="MS PGothic" charset="-128"/>
                <a:ea typeface="MS PGothic" charset="-128"/>
                <a:cs typeface="MS PGothic" charset="-128"/>
              </a:rPr>
              <a:t>21.5*1.3</a:t>
            </a:r>
            <a:r>
              <a:rPr lang="en-US" altLang="ja-JP" sz="2000" dirty="0">
                <a:latin typeface="MS PGothic" charset="-128"/>
                <a:ea typeface="MS PGothic" charset="-128"/>
                <a:cs typeface="MS PGothic" charset="-128"/>
              </a:rPr>
              <a:t>)</a:t>
            </a:r>
            <a:r>
              <a:rPr lang="mr-IN" altLang="ja-JP" sz="2000" dirty="0">
                <a:latin typeface="MS PGothic" charset="-128"/>
                <a:ea typeface="MS PGothic" charset="-128"/>
                <a:cs typeface="MS PGothic" charset="-128"/>
              </a:rPr>
              <a:t> *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a:t>
            </a:r>
            <a:r>
              <a:rPr lang="en-US" altLang="ja-JP" sz="2000" dirty="0">
                <a:latin typeface="MS PGothic" charset="-128"/>
                <a:ea typeface="MS PGothic" charset="-128"/>
                <a:cs typeface="MS PGothic" charset="-128"/>
              </a:rPr>
              <a:t>= </a:t>
            </a:r>
            <a:r>
              <a:rPr lang="en-US" altLang="ja-JP" sz="2000" b="1" dirty="0" smtClean="0">
                <a:solidFill>
                  <a:srgbClr val="FF0000"/>
                </a:solidFill>
                <a:latin typeface="MS PGothic" charset="-128"/>
                <a:ea typeface="MS PGothic" charset="-128"/>
                <a:cs typeface="MS PGothic" charset="-128"/>
              </a:rPr>
              <a:t>113.2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endParaRPr lang="mr-IN" altLang="ja-JP" sz="2000" dirty="0">
              <a:latin typeface="MS PGothic" charset="-128"/>
              <a:ea typeface="MS PGothic" charset="-128"/>
              <a:cs typeface="MS PGothic" charset="-128"/>
            </a:endParaRPr>
          </a:p>
        </p:txBody>
      </p:sp>
    </p:spTree>
    <p:extLst>
      <p:ext uri="{BB962C8B-B14F-4D97-AF65-F5344CB8AC3E}">
        <p14:creationId xmlns:p14="http://schemas.microsoft.com/office/powerpoint/2010/main" val="45493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5461" y="-1682628"/>
            <a:ext cx="14259262" cy="108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 y="3363228"/>
            <a:ext cx="6588593" cy="3783549"/>
          </a:xfrm>
          <a:prstGeom prst="rect">
            <a:avLst/>
          </a:prstGeom>
        </p:spPr>
      </p:pic>
      <p:sp>
        <p:nvSpPr>
          <p:cNvPr id="5" name="Rectangle 4"/>
          <p:cNvSpPr/>
          <p:nvPr/>
        </p:nvSpPr>
        <p:spPr>
          <a:xfrm>
            <a:off x="7100486" y="121769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Users\Tomotake Matsumura\Desktop\LiteBIRD\Presentation\LiteBIRD\20140820_LiteBIRDのための偏光変調器\Figures\GripperMech_Assem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935" b="68524" l="10200" r="73680"/>
                    </a14:imgEffect>
                  </a14:imgLayer>
                </a14:imgProps>
              </a:ext>
              <a:ext uri="{28A0092B-C50C-407E-A947-70E740481C1C}">
                <a14:useLocalDpi xmlns:a14="http://schemas.microsoft.com/office/drawing/2010/main" val="0"/>
              </a:ext>
            </a:extLst>
          </a:blip>
          <a:srcRect l="8130" t="24113" r="22224" b="26508"/>
          <a:stretch/>
        </p:blipFill>
        <p:spPr bwMode="auto">
          <a:xfrm>
            <a:off x="765497" y="-1123553"/>
            <a:ext cx="6334989" cy="3284867"/>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 name="Picture 8" descr="C:\Users\Tomotake Matsumura\Desktop\LiteBIRD\Presentation\LiteBIRD\20140820_LiteBIRDのための偏光変調器\Figures\SMBRotor_Assem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241" b="88368" l="40000" r="61210">
                        <a14:foregroundMark x1="49597" y1="82991" x2="49597" y2="82991"/>
                        <a14:foregroundMark x1="49919" y1="14565" x2="49919" y2="14565"/>
                        <a14:foregroundMark x1="50565" y1="87195" x2="50565" y2="87195"/>
                        <a14:foregroundMark x1="45323" y1="87195" x2="45323" y2="87195"/>
                        <a14:foregroundMark x1="50161" y1="13490" x2="50161" y2="13490"/>
                        <a14:foregroundMark x1="50403" y1="12805" x2="50403" y2="12805"/>
                        <a14:foregroundMark x1="45565" y1="12805" x2="45565" y2="12805"/>
                      </a14:backgroundRemoval>
                    </a14:imgEffect>
                  </a14:imgLayer>
                </a14:imgProps>
              </a:ext>
              <a:ext uri="{28A0092B-C50C-407E-A947-70E740481C1C}">
                <a14:useLocalDpi xmlns:a14="http://schemas.microsoft.com/office/drawing/2010/main" val="0"/>
              </a:ext>
            </a:extLst>
          </a:blip>
          <a:srcRect l="37425" t="9086" r="36129" b="10029"/>
          <a:stretch/>
        </p:blipFill>
        <p:spPr bwMode="auto">
          <a:xfrm rot="5400000">
            <a:off x="8420826" y="-2441049"/>
            <a:ext cx="2474644" cy="6229928"/>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9" name="テキスト ボックス 80"/>
          <p:cNvSpPr txBox="1"/>
          <p:nvPr/>
        </p:nvSpPr>
        <p:spPr>
          <a:xfrm>
            <a:off x="1034357" y="-1389126"/>
            <a:ext cx="3947831" cy="645796"/>
          </a:xfrm>
          <a:prstGeom prst="rect">
            <a:avLst/>
          </a:prstGeom>
          <a:noFill/>
        </p:spPr>
        <p:txBody>
          <a:bodyPr wrap="none" lIns="90910" tIns="45455" rIns="90910" bIns="45455" rtlCol="0">
            <a:spAutoFit/>
          </a:bodyPr>
          <a:lstStyle/>
          <a:p>
            <a:r>
              <a:rPr lang="en-US" altLang="ja-JP" sz="3600" dirty="0" smtClean="0"/>
              <a:t>Cross sectional view</a:t>
            </a:r>
            <a:endParaRPr lang="en-US" sz="3600" dirty="0"/>
          </a:p>
        </p:txBody>
      </p:sp>
      <p:cxnSp>
        <p:nvCxnSpPr>
          <p:cNvPr id="10" name="直線矢印コネクタ 82"/>
          <p:cNvCxnSpPr/>
          <p:nvPr/>
        </p:nvCxnSpPr>
        <p:spPr>
          <a:xfrm>
            <a:off x="5446758" y="-114898"/>
            <a:ext cx="906565" cy="0"/>
          </a:xfrm>
          <a:prstGeom prst="straightConnector1">
            <a:avLst/>
          </a:prstGeom>
          <a:ln w="5715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22"/>
          <p:cNvCxnSpPr/>
          <p:nvPr/>
        </p:nvCxnSpPr>
        <p:spPr>
          <a:xfrm>
            <a:off x="9487136" y="-1584374"/>
            <a:ext cx="0" cy="799259"/>
          </a:xfrm>
          <a:prstGeom prst="straightConnector1">
            <a:avLst/>
          </a:prstGeom>
          <a:ln w="76200" cmpd="sng">
            <a:solidFill>
              <a:srgbClr val="82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24"/>
          <p:cNvCxnSpPr/>
          <p:nvPr/>
        </p:nvCxnSpPr>
        <p:spPr>
          <a:xfrm>
            <a:off x="9102111" y="-564505"/>
            <a:ext cx="368145" cy="6994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7"/>
          <p:cNvSpPr txBox="1"/>
          <p:nvPr/>
        </p:nvSpPr>
        <p:spPr>
          <a:xfrm>
            <a:off x="6853027" y="-1164402"/>
            <a:ext cx="2249084" cy="1199793"/>
          </a:xfrm>
          <a:prstGeom prst="rect">
            <a:avLst/>
          </a:prstGeom>
          <a:noFill/>
        </p:spPr>
        <p:txBody>
          <a:bodyPr wrap="square" lIns="90910" tIns="45455" rIns="90910" bIns="45455" rtlCol="0">
            <a:spAutoFit/>
          </a:bodyPr>
          <a:lstStyle/>
          <a:p>
            <a:r>
              <a:rPr lang="en-US" altLang="ja-JP" sz="3200" dirty="0" smtClean="0"/>
              <a:t>Sapphire</a:t>
            </a:r>
          </a:p>
          <a:p>
            <a:r>
              <a:rPr lang="en-US" sz="2000" dirty="0" smtClean="0"/>
              <a:t>Not mounted at the time of this test</a:t>
            </a:r>
            <a:endParaRPr lang="en-US" sz="2000" dirty="0"/>
          </a:p>
        </p:txBody>
      </p:sp>
      <p:sp>
        <p:nvSpPr>
          <p:cNvPr id="14" name="テキスト ボックス 128"/>
          <p:cNvSpPr txBox="1"/>
          <p:nvPr/>
        </p:nvSpPr>
        <p:spPr>
          <a:xfrm>
            <a:off x="10249802" y="-572428"/>
            <a:ext cx="3399732" cy="584240"/>
          </a:xfrm>
          <a:prstGeom prst="rect">
            <a:avLst/>
          </a:prstGeom>
          <a:noFill/>
        </p:spPr>
        <p:txBody>
          <a:bodyPr wrap="none" lIns="90910" tIns="45455" rIns="90910" bIns="45455" rtlCol="0">
            <a:spAutoFit/>
          </a:bodyPr>
          <a:lstStyle/>
          <a:p>
            <a:r>
              <a:rPr lang="en-US" altLang="ja-JP" sz="3200" dirty="0" smtClean="0"/>
              <a:t>Permanent magnet</a:t>
            </a:r>
            <a:endParaRPr lang="en-US" sz="3200" dirty="0"/>
          </a:p>
        </p:txBody>
      </p:sp>
      <p:cxnSp>
        <p:nvCxnSpPr>
          <p:cNvPr id="15" name="直線矢印コネクタ 129"/>
          <p:cNvCxnSpPr/>
          <p:nvPr/>
        </p:nvCxnSpPr>
        <p:spPr>
          <a:xfrm flipH="1">
            <a:off x="11427282" y="-89645"/>
            <a:ext cx="257561" cy="4529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45477" y="1234502"/>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979296" y="120792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06290" y="1226366"/>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00220" y="1754898"/>
            <a:ext cx="1117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28"/>
          <p:cNvSpPr txBox="1"/>
          <p:nvPr/>
        </p:nvSpPr>
        <p:spPr>
          <a:xfrm>
            <a:off x="5841352" y="1065978"/>
            <a:ext cx="1095640" cy="584240"/>
          </a:xfrm>
          <a:prstGeom prst="rect">
            <a:avLst/>
          </a:prstGeom>
          <a:noFill/>
        </p:spPr>
        <p:txBody>
          <a:bodyPr wrap="none" lIns="90910" tIns="45455" rIns="90910" bIns="45455" rtlCol="0">
            <a:spAutoFit/>
          </a:bodyPr>
          <a:lstStyle/>
          <a:p>
            <a:r>
              <a:rPr lang="en-US" altLang="ja-JP" sz="3200" dirty="0" smtClean="0"/>
              <a:t>YBCO</a:t>
            </a:r>
            <a:endParaRPr lang="en-US" sz="3200" dirty="0"/>
          </a:p>
        </p:txBody>
      </p:sp>
      <p:cxnSp>
        <p:nvCxnSpPr>
          <p:cNvPr id="21" name="直線矢印コネクタ 129"/>
          <p:cNvCxnSpPr/>
          <p:nvPr/>
        </p:nvCxnSpPr>
        <p:spPr>
          <a:xfrm>
            <a:off x="6870173" y="1412516"/>
            <a:ext cx="832512" cy="878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20895" y="3183902"/>
            <a:ext cx="893193" cy="584775"/>
          </a:xfrm>
          <a:prstGeom prst="rect">
            <a:avLst/>
          </a:prstGeom>
          <a:noFill/>
        </p:spPr>
        <p:txBody>
          <a:bodyPr wrap="none" rtlCol="0">
            <a:spAutoFit/>
          </a:bodyPr>
          <a:lstStyle/>
          <a:p>
            <a:r>
              <a:rPr lang="en-US" sz="3200" dirty="0" smtClean="0"/>
              <a:t>Arm</a:t>
            </a:r>
            <a:endParaRPr lang="en-US" sz="3200" dirty="0"/>
          </a:p>
        </p:txBody>
      </p:sp>
      <p:sp>
        <p:nvSpPr>
          <p:cNvPr id="23" name="TextBox 22"/>
          <p:cNvSpPr txBox="1"/>
          <p:nvPr/>
        </p:nvSpPr>
        <p:spPr>
          <a:xfrm>
            <a:off x="654425" y="5535213"/>
            <a:ext cx="2078200" cy="1569660"/>
          </a:xfrm>
          <a:prstGeom prst="rect">
            <a:avLst/>
          </a:prstGeom>
          <a:noFill/>
        </p:spPr>
        <p:txBody>
          <a:bodyPr wrap="square" rtlCol="0">
            <a:spAutoFit/>
          </a:bodyPr>
          <a:lstStyle/>
          <a:p>
            <a:r>
              <a:rPr lang="en-US" sz="3200" dirty="0" smtClean="0"/>
              <a:t>Cryogenic</a:t>
            </a:r>
          </a:p>
          <a:p>
            <a:r>
              <a:rPr lang="en-US" sz="3200" dirty="0"/>
              <a:t> </a:t>
            </a:r>
            <a:r>
              <a:rPr lang="en-US" sz="3200" dirty="0" smtClean="0"/>
              <a:t> stepping </a:t>
            </a:r>
          </a:p>
          <a:p>
            <a:r>
              <a:rPr lang="en-US" sz="3200" dirty="0"/>
              <a:t> </a:t>
            </a:r>
            <a:r>
              <a:rPr lang="en-US" sz="3200" dirty="0" smtClean="0"/>
              <a:t>   motor</a:t>
            </a:r>
            <a:endParaRPr lang="en-US" sz="32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77" y="2280072"/>
            <a:ext cx="6373618" cy="6538250"/>
          </a:xfrm>
          <a:prstGeom prst="rect">
            <a:avLst/>
          </a:prstGeom>
          <a:ln>
            <a:solidFill>
              <a:schemeClr val="tx1"/>
            </a:solidFill>
          </a:ln>
        </p:spPr>
      </p:pic>
      <p:sp>
        <p:nvSpPr>
          <p:cNvPr id="30" name="Rectangle 29"/>
          <p:cNvSpPr/>
          <p:nvPr/>
        </p:nvSpPr>
        <p:spPr>
          <a:xfrm>
            <a:off x="644481" y="-1459918"/>
            <a:ext cx="13174613" cy="3569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テキスト ボックス 80"/>
          <p:cNvSpPr txBox="1"/>
          <p:nvPr/>
        </p:nvSpPr>
        <p:spPr>
          <a:xfrm>
            <a:off x="7560522" y="2244344"/>
            <a:ext cx="1933242" cy="645796"/>
          </a:xfrm>
          <a:prstGeom prst="rect">
            <a:avLst/>
          </a:prstGeom>
          <a:noFill/>
        </p:spPr>
        <p:txBody>
          <a:bodyPr wrap="none" lIns="90910" tIns="45455" rIns="90910" bIns="45455" rtlCol="0">
            <a:spAutoFit/>
          </a:bodyPr>
          <a:lstStyle/>
          <a:p>
            <a:r>
              <a:rPr lang="en-US" altLang="ja-JP" sz="3600" dirty="0" smtClean="0"/>
              <a:t>Top view </a:t>
            </a:r>
          </a:p>
        </p:txBody>
      </p:sp>
      <p:sp>
        <p:nvSpPr>
          <p:cNvPr id="32" name="Rectangle 31"/>
          <p:cNvSpPr/>
          <p:nvPr/>
        </p:nvSpPr>
        <p:spPr>
          <a:xfrm>
            <a:off x="7579272" y="7693773"/>
            <a:ext cx="3875383" cy="1077218"/>
          </a:xfrm>
          <a:prstGeom prst="rect">
            <a:avLst/>
          </a:prstGeom>
        </p:spPr>
        <p:txBody>
          <a:bodyPr wrap="square">
            <a:spAutoFit/>
          </a:bodyPr>
          <a:lstStyle/>
          <a:p>
            <a:r>
              <a:rPr lang="en-US" sz="3200" dirty="0" smtClean="0"/>
              <a:t>Three grippers hold the rotor magnet.</a:t>
            </a:r>
          </a:p>
        </p:txBody>
      </p:sp>
      <p:sp>
        <p:nvSpPr>
          <p:cNvPr id="33" name="Rectangle 32"/>
          <p:cNvSpPr/>
          <p:nvPr/>
        </p:nvSpPr>
        <p:spPr>
          <a:xfrm>
            <a:off x="7579273" y="3942323"/>
            <a:ext cx="2913044" cy="461665"/>
          </a:xfrm>
          <a:prstGeom prst="rect">
            <a:avLst/>
          </a:prstGeom>
        </p:spPr>
        <p:txBody>
          <a:bodyPr wrap="square">
            <a:spAutoFit/>
          </a:bodyPr>
          <a:lstStyle/>
          <a:p>
            <a:pPr algn="r"/>
            <a:r>
              <a:rPr lang="en-US" sz="2400" dirty="0" smtClean="0">
                <a:solidFill>
                  <a:schemeClr val="accent2">
                    <a:lumMod val="75000"/>
                  </a:schemeClr>
                </a:solidFill>
              </a:rPr>
              <a:t>Temperature sensor</a:t>
            </a:r>
          </a:p>
        </p:txBody>
      </p:sp>
      <p:sp>
        <p:nvSpPr>
          <p:cNvPr id="34" name="Rectangle 33"/>
          <p:cNvSpPr/>
          <p:nvPr/>
        </p:nvSpPr>
        <p:spPr>
          <a:xfrm>
            <a:off x="9106249" y="6657067"/>
            <a:ext cx="1490880" cy="461665"/>
          </a:xfrm>
          <a:prstGeom prst="rect">
            <a:avLst/>
          </a:prstGeom>
        </p:spPr>
        <p:txBody>
          <a:bodyPr wrap="square">
            <a:spAutoFit/>
          </a:bodyPr>
          <a:lstStyle/>
          <a:p>
            <a:pPr algn="r"/>
            <a:r>
              <a:rPr lang="en-US" sz="2400" dirty="0" smtClean="0">
                <a:solidFill>
                  <a:srgbClr val="FFC000"/>
                </a:solidFill>
              </a:rPr>
              <a:t>Heater</a:t>
            </a:r>
          </a:p>
        </p:txBody>
      </p:sp>
      <p:cxnSp>
        <p:nvCxnSpPr>
          <p:cNvPr id="35" name="Straight Arrow Connector 34"/>
          <p:cNvCxnSpPr/>
          <p:nvPr/>
        </p:nvCxnSpPr>
        <p:spPr>
          <a:xfrm>
            <a:off x="10385869" y="4233242"/>
            <a:ext cx="674595" cy="1440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11348794" y="4974815"/>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1822952" y="5732860"/>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10889296" y="5737964"/>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0889296"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1822952"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1348794" y="6010289"/>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10385869" y="4233242"/>
            <a:ext cx="962925" cy="7415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592133" y="6180101"/>
            <a:ext cx="756661" cy="722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41419" y="4733154"/>
            <a:ext cx="1112805" cy="400110"/>
          </a:xfrm>
          <a:prstGeom prst="rect">
            <a:avLst/>
          </a:prstGeom>
          <a:noFill/>
        </p:spPr>
        <p:txBody>
          <a:bodyPr wrap="none" rtlCol="0">
            <a:spAutoFit/>
          </a:bodyPr>
          <a:lstStyle/>
          <a:p>
            <a:r>
              <a:rPr lang="en-US" sz="2000" smtClean="0"/>
              <a:t>Gripper1</a:t>
            </a:r>
            <a:endParaRPr lang="en-US" sz="2000"/>
          </a:p>
        </p:txBody>
      </p:sp>
      <p:sp>
        <p:nvSpPr>
          <p:cNvPr id="45" name="TextBox 44"/>
          <p:cNvSpPr txBox="1"/>
          <p:nvPr/>
        </p:nvSpPr>
        <p:spPr>
          <a:xfrm>
            <a:off x="11543352" y="2607817"/>
            <a:ext cx="1112805" cy="400110"/>
          </a:xfrm>
          <a:prstGeom prst="rect">
            <a:avLst/>
          </a:prstGeom>
          <a:noFill/>
        </p:spPr>
        <p:txBody>
          <a:bodyPr wrap="none" rtlCol="0">
            <a:spAutoFit/>
          </a:bodyPr>
          <a:lstStyle/>
          <a:p>
            <a:r>
              <a:rPr lang="en-US" sz="2000" dirty="0" smtClean="0"/>
              <a:t>Gripper2</a:t>
            </a:r>
            <a:endParaRPr lang="en-US" sz="2000" dirty="0"/>
          </a:p>
        </p:txBody>
      </p:sp>
      <p:sp>
        <p:nvSpPr>
          <p:cNvPr id="46" name="TextBox 45"/>
          <p:cNvSpPr txBox="1"/>
          <p:nvPr/>
        </p:nvSpPr>
        <p:spPr>
          <a:xfrm>
            <a:off x="11530251" y="8122957"/>
            <a:ext cx="1112805" cy="400110"/>
          </a:xfrm>
          <a:prstGeom prst="rect">
            <a:avLst/>
          </a:prstGeom>
          <a:noFill/>
        </p:spPr>
        <p:txBody>
          <a:bodyPr wrap="none" rtlCol="0">
            <a:spAutoFit/>
          </a:bodyPr>
          <a:lstStyle/>
          <a:p>
            <a:r>
              <a:rPr lang="en-US" sz="2000" dirty="0" smtClean="0"/>
              <a:t>Gripper3</a:t>
            </a:r>
            <a:endParaRPr lang="en-US" sz="2000" dirty="0"/>
          </a:p>
        </p:txBody>
      </p:sp>
    </p:spTree>
    <p:extLst>
      <p:ext uri="{BB962C8B-B14F-4D97-AF65-F5344CB8AC3E}">
        <p14:creationId xmlns:p14="http://schemas.microsoft.com/office/powerpoint/2010/main" val="181846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15" y="583121"/>
            <a:ext cx="7470648" cy="5641848"/>
          </a:xfrm>
          <a:prstGeom prst="rect">
            <a:avLst/>
          </a:prstGeom>
        </p:spPr>
      </p:pic>
    </p:spTree>
    <p:extLst>
      <p:ext uri="{BB962C8B-B14F-4D97-AF65-F5344CB8AC3E}">
        <p14:creationId xmlns:p14="http://schemas.microsoft.com/office/powerpoint/2010/main" val="84346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236" t="6922" r="8080" b="48808"/>
          <a:stretch/>
        </p:blipFill>
        <p:spPr>
          <a:xfrm>
            <a:off x="1889493" y="399028"/>
            <a:ext cx="8623153" cy="5509986"/>
          </a:xfrm>
          <a:prstGeom prst="rect">
            <a:avLst/>
          </a:prstGeom>
        </p:spPr>
      </p:pic>
      <p:sp>
        <p:nvSpPr>
          <p:cNvPr id="5" name="TextBox 4"/>
          <p:cNvSpPr txBox="1"/>
          <p:nvPr/>
        </p:nvSpPr>
        <p:spPr>
          <a:xfrm>
            <a:off x="2669552" y="1350830"/>
            <a:ext cx="848566"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rotor</a:t>
            </a:r>
            <a:endParaRPr lang="en-US" sz="2800" i="1" baseline="-25000" dirty="0">
              <a:latin typeface="Times New Roman" charset="0"/>
              <a:ea typeface="Times New Roman" charset="0"/>
              <a:cs typeface="Times New Roman" charset="0"/>
            </a:endParaRPr>
          </a:p>
        </p:txBody>
      </p:sp>
      <p:sp>
        <p:nvSpPr>
          <p:cNvPr id="6" name="TextBox 5"/>
          <p:cNvSpPr txBox="1"/>
          <p:nvPr/>
        </p:nvSpPr>
        <p:spPr>
          <a:xfrm>
            <a:off x="2778409" y="3495577"/>
            <a:ext cx="984565"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g1,2,3</a:t>
            </a:r>
            <a:endParaRPr lang="en-US" sz="2800" i="1" baseline="-25000" dirty="0">
              <a:latin typeface="Times New Roman" charset="0"/>
              <a:ea typeface="Times New Roman" charset="0"/>
              <a:cs typeface="Times New Roman" charset="0"/>
            </a:endParaRPr>
          </a:p>
        </p:txBody>
      </p:sp>
      <p:sp>
        <p:nvSpPr>
          <p:cNvPr id="7" name="TextBox 6"/>
          <p:cNvSpPr txBox="1"/>
          <p:nvPr/>
        </p:nvSpPr>
        <p:spPr>
          <a:xfrm>
            <a:off x="2348424" y="5527834"/>
            <a:ext cx="3395353" cy="461665"/>
          </a:xfrm>
          <a:prstGeom prst="rect">
            <a:avLst/>
          </a:prstGeom>
          <a:noFill/>
        </p:spPr>
        <p:txBody>
          <a:bodyPr wrap="none" rtlCol="0">
            <a:spAutoFit/>
          </a:bodyPr>
          <a:lstStyle/>
          <a:p>
            <a:r>
              <a:rPr lang="en-US" sz="2400" b="1" smtClean="0">
                <a:solidFill>
                  <a:srgbClr val="FF0000"/>
                </a:solidFill>
              </a:rPr>
              <a:t>The grippers </a:t>
            </a:r>
            <a:r>
              <a:rPr lang="en-US" sz="2400" b="1" dirty="0" smtClean="0">
                <a:solidFill>
                  <a:srgbClr val="FF0000"/>
                </a:solidFill>
              </a:rPr>
              <a:t>held a rotor.</a:t>
            </a:r>
            <a:endParaRPr lang="en-US" sz="2400" b="1" baseline="-25000" dirty="0">
              <a:solidFill>
                <a:srgbClr val="FF0000"/>
              </a:solidFill>
            </a:endParaRPr>
          </a:p>
        </p:txBody>
      </p:sp>
      <p:cxnSp>
        <p:nvCxnSpPr>
          <p:cNvPr id="8" name="Straight Arrow Connector 7"/>
          <p:cNvCxnSpPr/>
          <p:nvPr/>
        </p:nvCxnSpPr>
        <p:spPr>
          <a:xfrm flipV="1">
            <a:off x="4299665" y="4348318"/>
            <a:ext cx="0" cy="126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4403984"/>
            <a:ext cx="1016625" cy="369332"/>
          </a:xfrm>
          <a:prstGeom prst="rect">
            <a:avLst/>
          </a:prstGeom>
          <a:noFill/>
        </p:spPr>
        <p:txBody>
          <a:bodyPr wrap="none" rtlCol="0">
            <a:spAutoFit/>
          </a:bodyPr>
          <a:lstStyle/>
          <a:p>
            <a:r>
              <a:rPr lang="en-US" dirty="0" smtClean="0"/>
              <a:t>Linear fit</a:t>
            </a:r>
            <a:endParaRPr lang="en-US" dirty="0"/>
          </a:p>
        </p:txBody>
      </p:sp>
      <p:sp>
        <p:nvSpPr>
          <p:cNvPr id="11" name="TextBox 10"/>
          <p:cNvSpPr txBox="1"/>
          <p:nvPr/>
        </p:nvSpPr>
        <p:spPr>
          <a:xfrm>
            <a:off x="4134871" y="887898"/>
            <a:ext cx="1543564" cy="369332"/>
          </a:xfrm>
          <a:prstGeom prst="rect">
            <a:avLst/>
          </a:prstGeom>
          <a:noFill/>
        </p:spPr>
        <p:txBody>
          <a:bodyPr wrap="none" rtlCol="0">
            <a:spAutoFit/>
          </a:bodyPr>
          <a:lstStyle/>
          <a:p>
            <a:r>
              <a:rPr lang="en-US" dirty="0" smtClean="0"/>
              <a:t>Exponential fit</a:t>
            </a:r>
            <a:endParaRPr lang="en-US" dirty="0"/>
          </a:p>
        </p:txBody>
      </p:sp>
    </p:spTree>
    <p:extLst>
      <p:ext uri="{BB962C8B-B14F-4D97-AF65-F5344CB8AC3E}">
        <p14:creationId xmlns:p14="http://schemas.microsoft.com/office/powerpoint/2010/main" val="1786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8" y="2286503"/>
            <a:ext cx="10515600" cy="4351338"/>
          </a:xfrm>
        </p:spPr>
        <p:txBody>
          <a:bodyPr>
            <a:normAutofit fontScale="92500" lnSpcReduction="10000"/>
          </a:bodyPr>
          <a:lstStyle/>
          <a:p>
            <a:r>
              <a:rPr lang="en-US" dirty="0" smtClean="0"/>
              <a:t>Distance 65/3 mm</a:t>
            </a:r>
          </a:p>
          <a:p>
            <a:r>
              <a:rPr lang="en-US" dirty="0" smtClean="0"/>
              <a:t>Thickness 13mm</a:t>
            </a:r>
          </a:p>
          <a:p>
            <a:r>
              <a:rPr lang="en-US" dirty="0" smtClean="0"/>
              <a:t>R = 60mm, 100 </a:t>
            </a:r>
            <a:r>
              <a:rPr lang="en-US" dirty="0" err="1" smtClean="0"/>
              <a:t>degs</a:t>
            </a:r>
            <a:endParaRPr lang="en-US" dirty="0" smtClean="0"/>
          </a:p>
          <a:p>
            <a:pPr lvl="1"/>
            <a:r>
              <a:rPr lang="en-US" dirty="0" smtClean="0"/>
              <a:t>C = 2pi R x 100/360 = 104.7 mm</a:t>
            </a:r>
          </a:p>
          <a:p>
            <a:r>
              <a:rPr lang="en-US" dirty="0" smtClean="0"/>
              <a:t>A = 104.7mm x 13mm</a:t>
            </a:r>
          </a:p>
          <a:p>
            <a:r>
              <a:rPr lang="en-US" dirty="0" smtClean="0"/>
              <a:t>L = 21.7 mm</a:t>
            </a:r>
          </a:p>
          <a:p>
            <a:r>
              <a:rPr lang="en-US" dirty="0" smtClean="0"/>
              <a:t>A/L = 62.7 mm = 6.27 cm</a:t>
            </a:r>
          </a:p>
          <a:p>
            <a:r>
              <a:rPr lang="en-US" dirty="0" smtClean="0"/>
              <a:t>9-0.85 = 8.15 W/cm (for 15K-6K)</a:t>
            </a:r>
          </a:p>
          <a:p>
            <a:r>
              <a:rPr lang="en-US" dirty="0" smtClean="0"/>
              <a:t>Thus, 8.15 x 6.27 = 51.1 W</a:t>
            </a:r>
          </a:p>
          <a:p>
            <a:r>
              <a:rPr lang="en-US" dirty="0" smtClean="0"/>
              <a:t>51.1W/9 K = 5.68 W/K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228600"/>
            <a:ext cx="4555671" cy="3231179"/>
          </a:xfrm>
          <a:prstGeom prst="rect">
            <a:avLst/>
          </a:prstGeom>
        </p:spPr>
      </p:pic>
      <p:sp>
        <p:nvSpPr>
          <p:cNvPr id="5" name="Rectangle 4"/>
          <p:cNvSpPr/>
          <p:nvPr/>
        </p:nvSpPr>
        <p:spPr>
          <a:xfrm>
            <a:off x="7990114" y="1051606"/>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0114" y="1337697"/>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2355559"/>
            <a:ext cx="4305695" cy="45024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 y="64407"/>
            <a:ext cx="5448300" cy="2205264"/>
          </a:xfrm>
          <a:prstGeom prst="rect">
            <a:avLst/>
          </a:prstGeom>
        </p:spPr>
      </p:pic>
      <p:cxnSp>
        <p:nvCxnSpPr>
          <p:cNvPr id="10" name="Straight Arrow Connector 9"/>
          <p:cNvCxnSpPr/>
          <p:nvPr/>
        </p:nvCxnSpPr>
        <p:spPr>
          <a:xfrm>
            <a:off x="5018314" y="1066800"/>
            <a:ext cx="0" cy="348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8617" y="1037421"/>
            <a:ext cx="787395" cy="369332"/>
          </a:xfrm>
          <a:prstGeom prst="rect">
            <a:avLst/>
          </a:prstGeom>
          <a:noFill/>
        </p:spPr>
        <p:txBody>
          <a:bodyPr wrap="none" rtlCol="0">
            <a:spAutoFit/>
          </a:bodyPr>
          <a:lstStyle/>
          <a:p>
            <a:r>
              <a:rPr lang="en-US" smtClean="0"/>
              <a:t>13mm</a:t>
            </a:r>
            <a:endParaRPr lang="en-US"/>
          </a:p>
        </p:txBody>
      </p:sp>
    </p:spTree>
    <p:extLst>
      <p:ext uri="{BB962C8B-B14F-4D97-AF65-F5344CB8AC3E}">
        <p14:creationId xmlns:p14="http://schemas.microsoft.com/office/powerpoint/2010/main" val="186247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498" b="13552"/>
          <a:stretch/>
        </p:blipFill>
        <p:spPr>
          <a:xfrm>
            <a:off x="118919" y="265970"/>
            <a:ext cx="5269451" cy="5068896"/>
          </a:xfrm>
          <a:prstGeom prst="rect">
            <a:avLst/>
          </a:prstGeom>
        </p:spPr>
      </p:pic>
      <p:cxnSp>
        <p:nvCxnSpPr>
          <p:cNvPr id="7" name="Straight Arrow Connector 6"/>
          <p:cNvCxnSpPr/>
          <p:nvPr/>
        </p:nvCxnSpPr>
        <p:spPr>
          <a:xfrm flipV="1">
            <a:off x="1638629" y="2811403"/>
            <a:ext cx="2340000"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75174" y="2226628"/>
            <a:ext cx="1925527" cy="584775"/>
          </a:xfrm>
          <a:prstGeom prst="rect">
            <a:avLst/>
          </a:prstGeom>
          <a:noFill/>
        </p:spPr>
        <p:txBody>
          <a:bodyPr wrap="none" rtlCol="0">
            <a:spAutoFit/>
          </a:bodyPr>
          <a:lstStyle/>
          <a:p>
            <a:r>
              <a:rPr lang="en-US" sz="3200" b="1" dirty="0" smtClean="0">
                <a:solidFill>
                  <a:schemeClr val="bg1"/>
                </a:solidFill>
              </a:rPr>
              <a:t>D=384mm</a:t>
            </a:r>
            <a:endParaRPr lang="en-US" sz="3200" b="1" dirty="0">
              <a:solidFill>
                <a:schemeClr val="bg1"/>
              </a:solidFill>
            </a:endParaRPr>
          </a:p>
        </p:txBody>
      </p:sp>
      <p:sp>
        <p:nvSpPr>
          <p:cNvPr id="10" name="Rectangle 9"/>
          <p:cNvSpPr/>
          <p:nvPr/>
        </p:nvSpPr>
        <p:spPr>
          <a:xfrm>
            <a:off x="0" y="5334866"/>
            <a:ext cx="6038654" cy="1938992"/>
          </a:xfrm>
          <a:prstGeom prst="rect">
            <a:avLst/>
          </a:prstGeom>
        </p:spPr>
        <p:txBody>
          <a:bodyPr wrap="square">
            <a:spAutoFit/>
          </a:bodyPr>
          <a:lstStyle/>
          <a:p>
            <a:r>
              <a:rPr lang="en-US" sz="2400" dirty="0" smtClean="0"/>
              <a:t>The spin down is measured by using the optical encoder and the Hall sensor is also mounted between the rotor magnet and the YBCO stator. The entire unit is placed in the Styrofoam box with LN2.</a:t>
            </a:r>
          </a:p>
        </p:txBody>
      </p:sp>
      <p:sp>
        <p:nvSpPr>
          <p:cNvPr id="27" name="TextBox 26"/>
          <p:cNvSpPr txBox="1"/>
          <p:nvPr/>
        </p:nvSpPr>
        <p:spPr>
          <a:xfrm>
            <a:off x="193039" y="1059903"/>
            <a:ext cx="1592103" cy="461665"/>
          </a:xfrm>
          <a:prstGeom prst="rect">
            <a:avLst/>
          </a:prstGeom>
          <a:noFill/>
        </p:spPr>
        <p:txBody>
          <a:bodyPr wrap="none" rtlCol="0">
            <a:spAutoFit/>
          </a:bodyPr>
          <a:lstStyle/>
          <a:p>
            <a:r>
              <a:rPr lang="en-US" sz="2400" b="1" smtClean="0">
                <a:solidFill>
                  <a:schemeClr val="bg1"/>
                </a:solidFill>
              </a:rPr>
              <a:t>Hall sensor</a:t>
            </a:r>
            <a:endParaRPr lang="en-US" sz="2400" b="1" dirty="0">
              <a:solidFill>
                <a:schemeClr val="bg1"/>
              </a:solidFill>
            </a:endParaRPr>
          </a:p>
        </p:txBody>
      </p:sp>
      <p:cxnSp>
        <p:nvCxnSpPr>
          <p:cNvPr id="29" name="Straight Arrow Connector 28"/>
          <p:cNvCxnSpPr/>
          <p:nvPr/>
        </p:nvCxnSpPr>
        <p:spPr>
          <a:xfrm>
            <a:off x="1038730" y="1511406"/>
            <a:ext cx="139439" cy="7449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298966" y="1097129"/>
            <a:ext cx="446712" cy="2618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451366" y="1104524"/>
            <a:ext cx="294312" cy="4068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08629" y="311904"/>
            <a:ext cx="2205604" cy="830997"/>
          </a:xfrm>
          <a:prstGeom prst="rect">
            <a:avLst/>
          </a:prstGeom>
          <a:noFill/>
        </p:spPr>
        <p:txBody>
          <a:bodyPr wrap="none" rtlCol="0">
            <a:spAutoFit/>
          </a:bodyPr>
          <a:lstStyle/>
          <a:p>
            <a:r>
              <a:rPr lang="en-US" sz="2400" b="1" dirty="0" smtClean="0">
                <a:solidFill>
                  <a:schemeClr val="bg1"/>
                </a:solidFill>
              </a:rPr>
              <a:t>Optical encoder</a:t>
            </a:r>
          </a:p>
          <a:p>
            <a:r>
              <a:rPr lang="en-US" sz="2400" b="1" dirty="0">
                <a:solidFill>
                  <a:schemeClr val="bg1"/>
                </a:solidFill>
              </a:rPr>
              <a:t> </a:t>
            </a:r>
            <a:r>
              <a:rPr lang="en-US" sz="2400" b="1" dirty="0" smtClean="0">
                <a:solidFill>
                  <a:schemeClr val="bg1"/>
                </a:solidFill>
              </a:rPr>
              <a:t>     and chopper</a:t>
            </a:r>
            <a:endParaRPr lang="en-US" sz="2400" b="1" dirty="0">
              <a:solidFill>
                <a:schemeClr val="bg1"/>
              </a:solidFill>
            </a:endParaRPr>
          </a:p>
        </p:txBody>
      </p:sp>
    </p:spTree>
    <p:extLst>
      <p:ext uri="{BB962C8B-B14F-4D97-AF65-F5344CB8AC3E}">
        <p14:creationId xmlns:p14="http://schemas.microsoft.com/office/powerpoint/2010/main" val="11254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06" y="581891"/>
            <a:ext cx="7147881" cy="28221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6" y="4873712"/>
            <a:ext cx="6849024" cy="1426880"/>
          </a:xfrm>
          <a:prstGeom prst="rect">
            <a:avLst/>
          </a:prstGeom>
        </p:spPr>
      </p:pic>
      <p:sp>
        <p:nvSpPr>
          <p:cNvPr id="11" name="TextBox 10"/>
          <p:cNvSpPr txBox="1"/>
          <p:nvPr/>
        </p:nvSpPr>
        <p:spPr>
          <a:xfrm>
            <a:off x="7167981" y="4349334"/>
            <a:ext cx="5196226" cy="954107"/>
          </a:xfrm>
          <a:prstGeom prst="rect">
            <a:avLst/>
          </a:prstGeom>
          <a:noFill/>
        </p:spPr>
        <p:txBody>
          <a:bodyPr wrap="square" rtlCol="0">
            <a:spAutoFit/>
          </a:bodyPr>
          <a:lstStyle/>
          <a:p>
            <a:r>
              <a:rPr lang="en-US" sz="2800" dirty="0" smtClean="0"/>
              <a:t>Spin down measurements at the room temperature with LN2</a:t>
            </a:r>
          </a:p>
        </p:txBody>
      </p:sp>
      <p:sp>
        <p:nvSpPr>
          <p:cNvPr id="12" name="TextBox 11"/>
          <p:cNvSpPr txBox="1"/>
          <p:nvPr/>
        </p:nvSpPr>
        <p:spPr>
          <a:xfrm>
            <a:off x="967076" y="4349334"/>
            <a:ext cx="4671663" cy="646331"/>
          </a:xfrm>
          <a:prstGeom prst="rect">
            <a:avLst/>
          </a:prstGeom>
          <a:noFill/>
        </p:spPr>
        <p:txBody>
          <a:bodyPr wrap="none" rtlCol="0">
            <a:spAutoFit/>
          </a:bodyPr>
          <a:lstStyle/>
          <a:p>
            <a:r>
              <a:rPr lang="en-US" sz="3600" smtClean="0"/>
              <a:t>Model the spin down as</a:t>
            </a:r>
            <a:endParaRPr lang="en-US" sz="3600"/>
          </a:p>
        </p:txBody>
      </p:sp>
      <p:cxnSp>
        <p:nvCxnSpPr>
          <p:cNvPr id="15" name="Straight Connector 14"/>
          <p:cNvCxnSpPr/>
          <p:nvPr/>
        </p:nvCxnSpPr>
        <p:spPr>
          <a:xfrm>
            <a:off x="3774073" y="5905742"/>
            <a:ext cx="63594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56853" y="5905742"/>
            <a:ext cx="136444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13623" y="6061059"/>
            <a:ext cx="2296398" cy="523220"/>
          </a:xfrm>
          <a:prstGeom prst="rect">
            <a:avLst/>
          </a:prstGeom>
          <a:noFill/>
        </p:spPr>
        <p:txBody>
          <a:bodyPr wrap="none" rtlCol="0">
            <a:spAutoFit/>
          </a:bodyPr>
          <a:lstStyle/>
          <a:p>
            <a:r>
              <a:rPr lang="en-US" sz="2800" dirty="0" smtClean="0">
                <a:solidFill>
                  <a:schemeClr val="accent2">
                    <a:lumMod val="75000"/>
                  </a:schemeClr>
                </a:solidFill>
              </a:rPr>
              <a:t>Hysteresis loss</a:t>
            </a:r>
            <a:endParaRPr lang="en-US" sz="2800" dirty="0">
              <a:solidFill>
                <a:schemeClr val="accent2">
                  <a:lumMod val="75000"/>
                </a:schemeClr>
              </a:solidFill>
            </a:endParaRPr>
          </a:p>
        </p:txBody>
      </p:sp>
      <p:sp>
        <p:nvSpPr>
          <p:cNvPr id="18" name="TextBox 17"/>
          <p:cNvSpPr txBox="1"/>
          <p:nvPr/>
        </p:nvSpPr>
        <p:spPr>
          <a:xfrm>
            <a:off x="4908813" y="5852653"/>
            <a:ext cx="2047292" cy="954107"/>
          </a:xfrm>
          <a:prstGeom prst="rect">
            <a:avLst/>
          </a:prstGeom>
          <a:noFill/>
        </p:spPr>
        <p:txBody>
          <a:bodyPr wrap="none" rtlCol="0">
            <a:spAutoFit/>
          </a:bodyPr>
          <a:lstStyle/>
          <a:p>
            <a:r>
              <a:rPr lang="en-US" sz="2800" dirty="0" smtClean="0">
                <a:solidFill>
                  <a:schemeClr val="accent6">
                    <a:lumMod val="75000"/>
                  </a:schemeClr>
                </a:solidFill>
              </a:rPr>
              <a:t>Eddy current</a:t>
            </a:r>
          </a:p>
          <a:p>
            <a:r>
              <a:rPr lang="en-US" sz="2800" dirty="0" smtClean="0">
                <a:solidFill>
                  <a:schemeClr val="accent6">
                    <a:lumMod val="75000"/>
                  </a:schemeClr>
                </a:solidFill>
              </a:rPr>
              <a:t>Air friction</a:t>
            </a:r>
            <a:endParaRPr lang="en-US" sz="2800" dirty="0">
              <a:solidFill>
                <a:schemeClr val="accent6">
                  <a:lumMod val="75000"/>
                </a:schemeClr>
              </a:solidFill>
            </a:endParaRPr>
          </a:p>
        </p:txBody>
      </p:sp>
      <p:sp>
        <p:nvSpPr>
          <p:cNvPr id="20" name="TextBox 19"/>
          <p:cNvSpPr txBox="1"/>
          <p:nvPr/>
        </p:nvSpPr>
        <p:spPr>
          <a:xfrm>
            <a:off x="1649795" y="4018564"/>
            <a:ext cx="3775425" cy="400110"/>
          </a:xfrm>
          <a:prstGeom prst="rect">
            <a:avLst/>
          </a:prstGeom>
          <a:noFill/>
        </p:spPr>
        <p:txBody>
          <a:bodyPr wrap="square" rtlCol="0">
            <a:spAutoFit/>
          </a:bodyPr>
          <a:lstStyle/>
          <a:p>
            <a:r>
              <a:rPr lang="en-US" sz="2000" dirty="0" smtClean="0"/>
              <a:t>The both data and fit are shown.</a:t>
            </a:r>
            <a:endParaRPr lang="en-US" sz="2000" dirty="0"/>
          </a:p>
        </p:txBody>
      </p:sp>
      <p:sp>
        <p:nvSpPr>
          <p:cNvPr id="2" name="正方形/長方形 1"/>
          <p:cNvSpPr/>
          <p:nvPr/>
        </p:nvSpPr>
        <p:spPr>
          <a:xfrm flipV="1">
            <a:off x="967076" y="3034760"/>
            <a:ext cx="6810011" cy="5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45230" y="557469"/>
            <a:ext cx="796273" cy="2678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638547" y="3348000"/>
            <a:ext cx="1467068" cy="461665"/>
          </a:xfrm>
          <a:prstGeom prst="rect">
            <a:avLst/>
          </a:prstGeom>
          <a:noFill/>
        </p:spPr>
        <p:txBody>
          <a:bodyPr wrap="none" rtlCol="0">
            <a:spAutoFit/>
          </a:bodyPr>
          <a:lstStyle/>
          <a:p>
            <a:r>
              <a:rPr kumimoji="1" lang="en-US" altLang="ja-JP" sz="2400" dirty="0" smtClean="0"/>
              <a:t>Time [sec]</a:t>
            </a:r>
            <a:endParaRPr kumimoji="1" lang="ja-JP" altLang="en-US" sz="2400" dirty="0"/>
          </a:p>
        </p:txBody>
      </p:sp>
      <p:sp>
        <p:nvSpPr>
          <p:cNvPr id="14" name="テキスト ボックス 13"/>
          <p:cNvSpPr txBox="1"/>
          <p:nvPr/>
        </p:nvSpPr>
        <p:spPr>
          <a:xfrm>
            <a:off x="941810" y="2988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9" name="テキスト ボックス 18"/>
          <p:cNvSpPr txBox="1"/>
          <p:nvPr/>
        </p:nvSpPr>
        <p:spPr>
          <a:xfrm>
            <a:off x="2141919" y="2988000"/>
            <a:ext cx="651140" cy="461665"/>
          </a:xfrm>
          <a:prstGeom prst="rect">
            <a:avLst/>
          </a:prstGeom>
          <a:noFill/>
        </p:spPr>
        <p:txBody>
          <a:bodyPr wrap="none" rtlCol="0">
            <a:spAutoFit/>
          </a:bodyPr>
          <a:lstStyle/>
          <a:p>
            <a:r>
              <a:rPr kumimoji="1" lang="en-US" altLang="ja-JP" sz="2400" smtClean="0"/>
              <a:t>500</a:t>
            </a:r>
            <a:endParaRPr kumimoji="1" lang="ja-JP" altLang="en-US" sz="2400" dirty="0"/>
          </a:p>
        </p:txBody>
      </p:sp>
      <p:sp>
        <p:nvSpPr>
          <p:cNvPr id="21" name="テキスト ボックス 20"/>
          <p:cNvSpPr txBox="1"/>
          <p:nvPr/>
        </p:nvSpPr>
        <p:spPr>
          <a:xfrm>
            <a:off x="3331188" y="2988000"/>
            <a:ext cx="806631" cy="461665"/>
          </a:xfrm>
          <a:prstGeom prst="rect">
            <a:avLst/>
          </a:prstGeom>
          <a:noFill/>
        </p:spPr>
        <p:txBody>
          <a:bodyPr wrap="none" rtlCol="0">
            <a:spAutoFit/>
          </a:bodyPr>
          <a:lstStyle/>
          <a:p>
            <a:r>
              <a:rPr kumimoji="1" lang="en-US" altLang="ja-JP" sz="2400" dirty="0" smtClean="0"/>
              <a:t>1000</a:t>
            </a:r>
            <a:endParaRPr kumimoji="1" lang="ja-JP" altLang="en-US" sz="2400" dirty="0"/>
          </a:p>
        </p:txBody>
      </p:sp>
      <p:sp>
        <p:nvSpPr>
          <p:cNvPr id="22" name="テキスト ボックス 21"/>
          <p:cNvSpPr txBox="1"/>
          <p:nvPr/>
        </p:nvSpPr>
        <p:spPr>
          <a:xfrm>
            <a:off x="4527715" y="2988000"/>
            <a:ext cx="806631" cy="461665"/>
          </a:xfrm>
          <a:prstGeom prst="rect">
            <a:avLst/>
          </a:prstGeom>
          <a:noFill/>
        </p:spPr>
        <p:txBody>
          <a:bodyPr wrap="none" rtlCol="0">
            <a:spAutoFit/>
          </a:bodyPr>
          <a:lstStyle/>
          <a:p>
            <a:r>
              <a:rPr kumimoji="1" lang="en-US" altLang="ja-JP" sz="2400" smtClean="0"/>
              <a:t>1500</a:t>
            </a:r>
            <a:endParaRPr kumimoji="1" lang="ja-JP" altLang="en-US" sz="2400" dirty="0"/>
          </a:p>
        </p:txBody>
      </p:sp>
      <p:sp>
        <p:nvSpPr>
          <p:cNvPr id="23" name="テキスト ボックス 22"/>
          <p:cNvSpPr txBox="1"/>
          <p:nvPr/>
        </p:nvSpPr>
        <p:spPr>
          <a:xfrm>
            <a:off x="5835963" y="2988000"/>
            <a:ext cx="806631" cy="461665"/>
          </a:xfrm>
          <a:prstGeom prst="rect">
            <a:avLst/>
          </a:prstGeom>
          <a:noFill/>
        </p:spPr>
        <p:txBody>
          <a:bodyPr wrap="none" rtlCol="0">
            <a:spAutoFit/>
          </a:bodyPr>
          <a:lstStyle/>
          <a:p>
            <a:r>
              <a:rPr kumimoji="1" lang="en-US" altLang="ja-JP" sz="2400" dirty="0" smtClean="0"/>
              <a:t>2000</a:t>
            </a:r>
            <a:endParaRPr kumimoji="1" lang="ja-JP" altLang="en-US" sz="2400" dirty="0"/>
          </a:p>
        </p:txBody>
      </p:sp>
      <p:sp>
        <p:nvSpPr>
          <p:cNvPr id="24" name="テキスト ボックス 23"/>
          <p:cNvSpPr txBox="1"/>
          <p:nvPr/>
        </p:nvSpPr>
        <p:spPr>
          <a:xfrm>
            <a:off x="7144211" y="2988000"/>
            <a:ext cx="806631" cy="461665"/>
          </a:xfrm>
          <a:prstGeom prst="rect">
            <a:avLst/>
          </a:prstGeom>
          <a:noFill/>
        </p:spPr>
        <p:txBody>
          <a:bodyPr wrap="none" rtlCol="0">
            <a:spAutoFit/>
          </a:bodyPr>
          <a:lstStyle/>
          <a:p>
            <a:r>
              <a:rPr kumimoji="1" lang="en-US" altLang="ja-JP" sz="2400" dirty="0" smtClean="0"/>
              <a:t>2500</a:t>
            </a:r>
            <a:endParaRPr kumimoji="1" lang="ja-JP" altLang="en-US" sz="2400" dirty="0"/>
          </a:p>
        </p:txBody>
      </p:sp>
      <p:sp>
        <p:nvSpPr>
          <p:cNvPr id="25" name="テキスト ボックス 24"/>
          <p:cNvSpPr txBox="1"/>
          <p:nvPr/>
        </p:nvSpPr>
        <p:spPr>
          <a:xfrm rot="16200000">
            <a:off x="-695912" y="1641988"/>
            <a:ext cx="2064219" cy="461665"/>
          </a:xfrm>
          <a:prstGeom prst="rect">
            <a:avLst/>
          </a:prstGeom>
          <a:noFill/>
        </p:spPr>
        <p:txBody>
          <a:bodyPr wrap="none" rtlCol="0">
            <a:spAutoFit/>
          </a:bodyPr>
          <a:lstStyle/>
          <a:p>
            <a:r>
              <a:rPr kumimoji="1" lang="en-US" altLang="ja-JP" sz="2400" dirty="0" smtClean="0"/>
              <a:t>Frequency [Hz]</a:t>
            </a:r>
            <a:endParaRPr kumimoji="1" lang="ja-JP" altLang="en-US" sz="2400" dirty="0"/>
          </a:p>
        </p:txBody>
      </p:sp>
      <p:sp>
        <p:nvSpPr>
          <p:cNvPr id="26" name="テキスト ボックス 25"/>
          <p:cNvSpPr txBox="1"/>
          <p:nvPr/>
        </p:nvSpPr>
        <p:spPr>
          <a:xfrm>
            <a:off x="579070" y="2755482"/>
            <a:ext cx="572593" cy="461665"/>
          </a:xfrm>
          <a:prstGeom prst="rect">
            <a:avLst/>
          </a:prstGeom>
          <a:noFill/>
        </p:spPr>
        <p:txBody>
          <a:bodyPr wrap="none" rtlCol="0">
            <a:spAutoFit/>
          </a:bodyPr>
          <a:lstStyle/>
          <a:p>
            <a:r>
              <a:rPr kumimoji="1" lang="en-US" altLang="ja-JP" sz="2400" dirty="0" smtClean="0"/>
              <a:t>0.0</a:t>
            </a:r>
            <a:endParaRPr kumimoji="1" lang="ja-JP" altLang="en-US" sz="2400" dirty="0"/>
          </a:p>
        </p:txBody>
      </p:sp>
      <p:sp>
        <p:nvSpPr>
          <p:cNvPr id="27" name="テキスト ボックス 26"/>
          <p:cNvSpPr txBox="1"/>
          <p:nvPr/>
        </p:nvSpPr>
        <p:spPr>
          <a:xfrm>
            <a:off x="579070" y="2448000"/>
            <a:ext cx="572593" cy="461665"/>
          </a:xfrm>
          <a:prstGeom prst="rect">
            <a:avLst/>
          </a:prstGeom>
          <a:noFill/>
        </p:spPr>
        <p:txBody>
          <a:bodyPr wrap="none" rtlCol="0">
            <a:spAutoFit/>
          </a:bodyPr>
          <a:lstStyle/>
          <a:p>
            <a:r>
              <a:rPr kumimoji="1" lang="en-US" altLang="ja-JP" sz="2400" dirty="0" smtClean="0"/>
              <a:t>0.1</a:t>
            </a:r>
            <a:endParaRPr kumimoji="1" lang="ja-JP" altLang="en-US" sz="2400" dirty="0"/>
          </a:p>
        </p:txBody>
      </p:sp>
      <p:sp>
        <p:nvSpPr>
          <p:cNvPr id="28" name="テキスト ボックス 27"/>
          <p:cNvSpPr txBox="1"/>
          <p:nvPr/>
        </p:nvSpPr>
        <p:spPr>
          <a:xfrm>
            <a:off x="579070" y="2186970"/>
            <a:ext cx="572593" cy="461665"/>
          </a:xfrm>
          <a:prstGeom prst="rect">
            <a:avLst/>
          </a:prstGeom>
          <a:noFill/>
        </p:spPr>
        <p:txBody>
          <a:bodyPr wrap="none" rtlCol="0">
            <a:spAutoFit/>
          </a:bodyPr>
          <a:lstStyle/>
          <a:p>
            <a:r>
              <a:rPr kumimoji="1" lang="en-US" altLang="ja-JP" sz="2400" dirty="0" smtClean="0"/>
              <a:t>0.2</a:t>
            </a:r>
            <a:endParaRPr kumimoji="1" lang="ja-JP" altLang="en-US" sz="2400" dirty="0"/>
          </a:p>
        </p:txBody>
      </p:sp>
      <p:sp>
        <p:nvSpPr>
          <p:cNvPr id="29" name="テキスト ボックス 28"/>
          <p:cNvSpPr txBox="1"/>
          <p:nvPr/>
        </p:nvSpPr>
        <p:spPr>
          <a:xfrm>
            <a:off x="579070" y="1889525"/>
            <a:ext cx="572593" cy="461665"/>
          </a:xfrm>
          <a:prstGeom prst="rect">
            <a:avLst/>
          </a:prstGeom>
          <a:noFill/>
        </p:spPr>
        <p:txBody>
          <a:bodyPr wrap="none" rtlCol="0">
            <a:spAutoFit/>
          </a:bodyPr>
          <a:lstStyle/>
          <a:p>
            <a:r>
              <a:rPr kumimoji="1" lang="en-US" altLang="ja-JP" sz="2400" dirty="0" smtClean="0"/>
              <a:t>0.3</a:t>
            </a:r>
            <a:endParaRPr kumimoji="1" lang="ja-JP" altLang="en-US" sz="2400" dirty="0"/>
          </a:p>
        </p:txBody>
      </p:sp>
      <p:sp>
        <p:nvSpPr>
          <p:cNvPr id="30" name="テキスト ボックス 29"/>
          <p:cNvSpPr txBox="1"/>
          <p:nvPr/>
        </p:nvSpPr>
        <p:spPr>
          <a:xfrm>
            <a:off x="579070" y="1607442"/>
            <a:ext cx="572593" cy="461665"/>
          </a:xfrm>
          <a:prstGeom prst="rect">
            <a:avLst/>
          </a:prstGeom>
          <a:noFill/>
        </p:spPr>
        <p:txBody>
          <a:bodyPr wrap="none" rtlCol="0">
            <a:spAutoFit/>
          </a:bodyPr>
          <a:lstStyle/>
          <a:p>
            <a:r>
              <a:rPr kumimoji="1" lang="en-US" altLang="ja-JP" sz="2400" dirty="0" smtClean="0"/>
              <a:t>0.4</a:t>
            </a:r>
            <a:endParaRPr kumimoji="1" lang="ja-JP" altLang="en-US" sz="2400" dirty="0"/>
          </a:p>
        </p:txBody>
      </p:sp>
      <p:sp>
        <p:nvSpPr>
          <p:cNvPr id="31" name="テキスト ボックス 30"/>
          <p:cNvSpPr txBox="1"/>
          <p:nvPr/>
        </p:nvSpPr>
        <p:spPr>
          <a:xfrm>
            <a:off x="579070" y="1323755"/>
            <a:ext cx="572593" cy="461665"/>
          </a:xfrm>
          <a:prstGeom prst="rect">
            <a:avLst/>
          </a:prstGeom>
          <a:noFill/>
        </p:spPr>
        <p:txBody>
          <a:bodyPr wrap="none" rtlCol="0">
            <a:spAutoFit/>
          </a:bodyPr>
          <a:lstStyle/>
          <a:p>
            <a:r>
              <a:rPr kumimoji="1" lang="en-US" altLang="ja-JP" sz="2400" dirty="0" smtClean="0"/>
              <a:t>0.5</a:t>
            </a:r>
            <a:endParaRPr kumimoji="1" lang="ja-JP" altLang="en-US" sz="2400" dirty="0"/>
          </a:p>
        </p:txBody>
      </p:sp>
      <p:sp>
        <p:nvSpPr>
          <p:cNvPr id="32" name="テキスト ボックス 31"/>
          <p:cNvSpPr txBox="1"/>
          <p:nvPr/>
        </p:nvSpPr>
        <p:spPr>
          <a:xfrm>
            <a:off x="579070" y="1026528"/>
            <a:ext cx="572593" cy="461665"/>
          </a:xfrm>
          <a:prstGeom prst="rect">
            <a:avLst/>
          </a:prstGeom>
          <a:noFill/>
        </p:spPr>
        <p:txBody>
          <a:bodyPr wrap="none" rtlCol="0">
            <a:spAutoFit/>
          </a:bodyPr>
          <a:lstStyle/>
          <a:p>
            <a:r>
              <a:rPr kumimoji="1" lang="en-US" altLang="ja-JP" sz="2400" dirty="0" smtClean="0"/>
              <a:t>0.6</a:t>
            </a:r>
            <a:endParaRPr kumimoji="1" lang="ja-JP" altLang="en-US" sz="2400" dirty="0"/>
          </a:p>
        </p:txBody>
      </p:sp>
      <p:sp>
        <p:nvSpPr>
          <p:cNvPr id="33" name="テキスト ボックス 32"/>
          <p:cNvSpPr txBox="1"/>
          <p:nvPr/>
        </p:nvSpPr>
        <p:spPr>
          <a:xfrm>
            <a:off x="579070" y="759477"/>
            <a:ext cx="572593" cy="461665"/>
          </a:xfrm>
          <a:prstGeom prst="rect">
            <a:avLst/>
          </a:prstGeom>
          <a:noFill/>
        </p:spPr>
        <p:txBody>
          <a:bodyPr wrap="none" rtlCol="0">
            <a:spAutoFit/>
          </a:bodyPr>
          <a:lstStyle/>
          <a:p>
            <a:r>
              <a:rPr kumimoji="1" lang="en-US" altLang="ja-JP" sz="2400" dirty="0" smtClean="0"/>
              <a:t>0.7</a:t>
            </a:r>
            <a:endParaRPr kumimoji="1" lang="ja-JP" altLang="en-US" sz="2400" dirty="0"/>
          </a:p>
        </p:txBody>
      </p:sp>
      <p:sp>
        <p:nvSpPr>
          <p:cNvPr id="34" name="テキスト ボックス 33"/>
          <p:cNvSpPr txBox="1"/>
          <p:nvPr/>
        </p:nvSpPr>
        <p:spPr>
          <a:xfrm>
            <a:off x="579070" y="505291"/>
            <a:ext cx="572593" cy="461665"/>
          </a:xfrm>
          <a:prstGeom prst="rect">
            <a:avLst/>
          </a:prstGeom>
          <a:noFill/>
        </p:spPr>
        <p:txBody>
          <a:bodyPr wrap="none" rtlCol="0">
            <a:spAutoFit/>
          </a:bodyPr>
          <a:lstStyle/>
          <a:p>
            <a:r>
              <a:rPr kumimoji="1" lang="en-US" altLang="ja-JP" sz="2400" dirty="0" smtClean="0"/>
              <a:t>0.8</a:t>
            </a:r>
            <a:endParaRPr kumimoji="1" lang="ja-JP" altLang="en-US" sz="2400" dirty="0"/>
          </a:p>
        </p:txBody>
      </p:sp>
    </p:spTree>
    <p:extLst>
      <p:ext uri="{BB962C8B-B14F-4D97-AF65-F5344CB8AC3E}">
        <p14:creationId xmlns:p14="http://schemas.microsoft.com/office/powerpoint/2010/main" val="9355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p:cNvPicPr>
            <a:picLocks/>
          </p:cNvPicPr>
          <p:nvPr/>
        </p:nvPicPr>
        <p:blipFill>
          <a:blip r:embed="rId2">
            <a:extLst>
              <a:ext uri="{28A0092B-C50C-407E-A947-70E740481C1C}">
                <a14:useLocalDpi xmlns:a14="http://schemas.microsoft.com/office/drawing/2010/main" val="0"/>
              </a:ext>
            </a:extLst>
          </a:blip>
          <a:stretch>
            <a:fillRect/>
          </a:stretch>
        </p:blipFill>
        <p:spPr>
          <a:xfrm>
            <a:off x="6212542" y="558996"/>
            <a:ext cx="5400000" cy="4968000"/>
          </a:xfrm>
          <a:prstGeom prst="rect">
            <a:avLst/>
          </a:prstGeom>
        </p:spPr>
      </p:pic>
      <p:pic>
        <p:nvPicPr>
          <p:cNvPr id="8"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587690" y="558996"/>
            <a:ext cx="5400000" cy="5400000"/>
          </a:xfrm>
          <a:prstGeom prst="rect">
            <a:avLst/>
          </a:prstGeom>
        </p:spPr>
      </p:pic>
      <p:sp>
        <p:nvSpPr>
          <p:cNvPr id="52" name="正方形/長方形 51"/>
          <p:cNvSpPr/>
          <p:nvPr/>
        </p:nvSpPr>
        <p:spPr>
          <a:xfrm flipV="1">
            <a:off x="6341408" y="5164624"/>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flipV="1">
            <a:off x="1157675" y="5181540"/>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890040" y="301099"/>
            <a:ext cx="965924"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87690" y="671124"/>
            <a:ext cx="750488"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rot="16200000">
            <a:off x="-1190660" y="2626742"/>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2" name="テキスト ボックス 11"/>
          <p:cNvSpPr txBox="1"/>
          <p:nvPr/>
        </p:nvSpPr>
        <p:spPr>
          <a:xfrm rot="16200000">
            <a:off x="5045540" y="2627778"/>
            <a:ext cx="2068515" cy="523220"/>
          </a:xfrm>
          <a:prstGeom prst="rect">
            <a:avLst/>
          </a:prstGeom>
          <a:noFill/>
        </p:spPr>
        <p:txBody>
          <a:bodyPr wrap="none" rtlCol="0">
            <a:spAutoFit/>
          </a:bodyPr>
          <a:lstStyle/>
          <a:p>
            <a:r>
              <a:rPr kumimoji="1" lang="en-US" altLang="ja-JP" sz="2800" dirty="0" err="1" smtClean="0"/>
              <a:t>Arbitary</a:t>
            </a:r>
            <a:r>
              <a:rPr kumimoji="1" lang="en-US" altLang="ja-JP" sz="2800" dirty="0" smtClean="0"/>
              <a:t> Unit</a:t>
            </a:r>
            <a:endParaRPr kumimoji="1" lang="ja-JP" altLang="en-US" sz="2800" dirty="0"/>
          </a:p>
        </p:txBody>
      </p:sp>
      <p:sp>
        <p:nvSpPr>
          <p:cNvPr id="13" name="テキスト ボックス 12"/>
          <p:cNvSpPr txBox="1"/>
          <p:nvPr/>
        </p:nvSpPr>
        <p:spPr>
          <a:xfrm>
            <a:off x="7868212" y="5472000"/>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4" name="テキスト ボックス 13"/>
          <p:cNvSpPr txBox="1"/>
          <p:nvPr/>
        </p:nvSpPr>
        <p:spPr>
          <a:xfrm>
            <a:off x="2803992" y="5472000"/>
            <a:ext cx="1680268" cy="523220"/>
          </a:xfrm>
          <a:prstGeom prst="rect">
            <a:avLst/>
          </a:prstGeom>
          <a:noFill/>
        </p:spPr>
        <p:txBody>
          <a:bodyPr wrap="none" rtlCol="0">
            <a:spAutoFit/>
          </a:bodyPr>
          <a:lstStyle/>
          <a:p>
            <a:r>
              <a:rPr kumimoji="1" lang="en-US" altLang="ja-JP" sz="2800" smtClean="0"/>
              <a:t>Time [sec]</a:t>
            </a:r>
            <a:endParaRPr kumimoji="1" lang="ja-JP" altLang="en-US" sz="2800" dirty="0"/>
          </a:p>
        </p:txBody>
      </p:sp>
      <p:sp>
        <p:nvSpPr>
          <p:cNvPr id="15" name="テキスト ボックス 14"/>
          <p:cNvSpPr txBox="1"/>
          <p:nvPr/>
        </p:nvSpPr>
        <p:spPr>
          <a:xfrm>
            <a:off x="1263711"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6" name="テキスト ボックス 15"/>
          <p:cNvSpPr txBox="1"/>
          <p:nvPr/>
        </p:nvSpPr>
        <p:spPr>
          <a:xfrm>
            <a:off x="1853637" y="5112000"/>
            <a:ext cx="572593" cy="461665"/>
          </a:xfrm>
          <a:prstGeom prst="rect">
            <a:avLst/>
          </a:prstGeom>
          <a:noFill/>
        </p:spPr>
        <p:txBody>
          <a:bodyPr wrap="none" rtlCol="0">
            <a:spAutoFit/>
          </a:bodyPr>
          <a:lstStyle/>
          <a:p>
            <a:r>
              <a:rPr kumimoji="1" lang="en-US" altLang="ja-JP" sz="2400" smtClean="0"/>
              <a:t>0.5</a:t>
            </a:r>
            <a:endParaRPr kumimoji="1" lang="ja-JP" altLang="en-US" sz="2400" dirty="0"/>
          </a:p>
        </p:txBody>
      </p:sp>
      <p:sp>
        <p:nvSpPr>
          <p:cNvPr id="17" name="テキスト ボックス 16"/>
          <p:cNvSpPr txBox="1"/>
          <p:nvPr/>
        </p:nvSpPr>
        <p:spPr>
          <a:xfrm>
            <a:off x="2583519" y="5112000"/>
            <a:ext cx="572593" cy="461665"/>
          </a:xfrm>
          <a:prstGeom prst="rect">
            <a:avLst/>
          </a:prstGeom>
          <a:noFill/>
        </p:spPr>
        <p:txBody>
          <a:bodyPr wrap="none" rtlCol="0">
            <a:spAutoFit/>
          </a:bodyPr>
          <a:lstStyle/>
          <a:p>
            <a:r>
              <a:rPr kumimoji="1" lang="en-US" altLang="ja-JP" sz="2400" dirty="0" smtClean="0"/>
              <a:t>1.0</a:t>
            </a:r>
            <a:endParaRPr kumimoji="1" lang="ja-JP" altLang="en-US" sz="2400" dirty="0"/>
          </a:p>
        </p:txBody>
      </p:sp>
      <p:sp>
        <p:nvSpPr>
          <p:cNvPr id="18" name="テキスト ボックス 17"/>
          <p:cNvSpPr txBox="1"/>
          <p:nvPr/>
        </p:nvSpPr>
        <p:spPr>
          <a:xfrm>
            <a:off x="3313401" y="5112000"/>
            <a:ext cx="572593" cy="461665"/>
          </a:xfrm>
          <a:prstGeom prst="rect">
            <a:avLst/>
          </a:prstGeom>
          <a:noFill/>
        </p:spPr>
        <p:txBody>
          <a:bodyPr wrap="none" rtlCol="0">
            <a:spAutoFit/>
          </a:bodyPr>
          <a:lstStyle/>
          <a:p>
            <a:r>
              <a:rPr kumimoji="1" lang="en-US" altLang="ja-JP" sz="2400" dirty="0" smtClean="0"/>
              <a:t>1.5</a:t>
            </a:r>
            <a:endParaRPr kumimoji="1" lang="ja-JP" altLang="en-US" sz="2400" dirty="0"/>
          </a:p>
        </p:txBody>
      </p:sp>
      <p:sp>
        <p:nvSpPr>
          <p:cNvPr id="19" name="テキスト ボックス 18"/>
          <p:cNvSpPr txBox="1"/>
          <p:nvPr/>
        </p:nvSpPr>
        <p:spPr>
          <a:xfrm>
            <a:off x="4016198" y="5112000"/>
            <a:ext cx="572593" cy="461665"/>
          </a:xfrm>
          <a:prstGeom prst="rect">
            <a:avLst/>
          </a:prstGeom>
          <a:noFill/>
        </p:spPr>
        <p:txBody>
          <a:bodyPr wrap="none" rtlCol="0">
            <a:spAutoFit/>
          </a:bodyPr>
          <a:lstStyle/>
          <a:p>
            <a:r>
              <a:rPr kumimoji="1" lang="en-US" altLang="ja-JP" sz="2400" dirty="0" smtClean="0"/>
              <a:t>2.0</a:t>
            </a:r>
            <a:endParaRPr kumimoji="1" lang="ja-JP" altLang="en-US" sz="2400" dirty="0"/>
          </a:p>
        </p:txBody>
      </p:sp>
      <p:sp>
        <p:nvSpPr>
          <p:cNvPr id="20" name="テキスト ボックス 19"/>
          <p:cNvSpPr txBox="1"/>
          <p:nvPr/>
        </p:nvSpPr>
        <p:spPr>
          <a:xfrm>
            <a:off x="4746080" y="5112000"/>
            <a:ext cx="572593" cy="461665"/>
          </a:xfrm>
          <a:prstGeom prst="rect">
            <a:avLst/>
          </a:prstGeom>
          <a:noFill/>
        </p:spPr>
        <p:txBody>
          <a:bodyPr wrap="none" rtlCol="0">
            <a:spAutoFit/>
          </a:bodyPr>
          <a:lstStyle/>
          <a:p>
            <a:r>
              <a:rPr kumimoji="1" lang="en-US" altLang="ja-JP" sz="2400" dirty="0" smtClean="0"/>
              <a:t>2.5</a:t>
            </a:r>
            <a:endParaRPr kumimoji="1" lang="ja-JP" altLang="en-US" sz="2400" dirty="0"/>
          </a:p>
        </p:txBody>
      </p:sp>
      <p:sp>
        <p:nvSpPr>
          <p:cNvPr id="21" name="テキスト ボックス 20"/>
          <p:cNvSpPr txBox="1"/>
          <p:nvPr/>
        </p:nvSpPr>
        <p:spPr>
          <a:xfrm>
            <a:off x="5453731" y="5112000"/>
            <a:ext cx="572593" cy="461665"/>
          </a:xfrm>
          <a:prstGeom prst="rect">
            <a:avLst/>
          </a:prstGeom>
          <a:noFill/>
        </p:spPr>
        <p:txBody>
          <a:bodyPr wrap="none" rtlCol="0">
            <a:spAutoFit/>
          </a:bodyPr>
          <a:lstStyle/>
          <a:p>
            <a:r>
              <a:rPr kumimoji="1" lang="en-US" altLang="ja-JP" sz="2400" dirty="0" smtClean="0"/>
              <a:t>3.0</a:t>
            </a:r>
            <a:endParaRPr kumimoji="1" lang="ja-JP" altLang="en-US" sz="2400" dirty="0"/>
          </a:p>
        </p:txBody>
      </p:sp>
      <p:sp>
        <p:nvSpPr>
          <p:cNvPr id="22" name="テキスト ボックス 21"/>
          <p:cNvSpPr txBox="1"/>
          <p:nvPr/>
        </p:nvSpPr>
        <p:spPr>
          <a:xfrm>
            <a:off x="6783909"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23" name="テキスト ボックス 22"/>
          <p:cNvSpPr txBox="1"/>
          <p:nvPr/>
        </p:nvSpPr>
        <p:spPr>
          <a:xfrm>
            <a:off x="7218344" y="5112000"/>
            <a:ext cx="728084" cy="461665"/>
          </a:xfrm>
          <a:prstGeom prst="rect">
            <a:avLst/>
          </a:prstGeom>
          <a:noFill/>
        </p:spPr>
        <p:txBody>
          <a:bodyPr wrap="none" rtlCol="0">
            <a:spAutoFit/>
          </a:bodyPr>
          <a:lstStyle/>
          <a:p>
            <a:r>
              <a:rPr kumimoji="1" lang="en-US" altLang="ja-JP" sz="2400" smtClean="0"/>
              <a:t>2.80</a:t>
            </a:r>
            <a:endParaRPr kumimoji="1" lang="ja-JP" altLang="en-US" sz="2400" dirty="0"/>
          </a:p>
        </p:txBody>
      </p:sp>
      <p:sp>
        <p:nvSpPr>
          <p:cNvPr id="24" name="テキスト ボックス 23"/>
          <p:cNvSpPr txBox="1"/>
          <p:nvPr/>
        </p:nvSpPr>
        <p:spPr>
          <a:xfrm>
            <a:off x="8103717" y="5112000"/>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25" name="テキスト ボックス 24"/>
          <p:cNvSpPr txBox="1"/>
          <p:nvPr/>
        </p:nvSpPr>
        <p:spPr>
          <a:xfrm>
            <a:off x="9015065" y="5112000"/>
            <a:ext cx="728084" cy="461665"/>
          </a:xfrm>
          <a:prstGeom prst="rect">
            <a:avLst/>
          </a:prstGeom>
          <a:noFill/>
        </p:spPr>
        <p:txBody>
          <a:bodyPr wrap="none" rtlCol="0">
            <a:spAutoFit/>
          </a:bodyPr>
          <a:lstStyle/>
          <a:p>
            <a:r>
              <a:rPr kumimoji="1" lang="en-US" altLang="ja-JP" sz="2400" smtClean="0"/>
              <a:t>2.90</a:t>
            </a:r>
            <a:endParaRPr kumimoji="1" lang="ja-JP" altLang="en-US" sz="2400" dirty="0"/>
          </a:p>
        </p:txBody>
      </p:sp>
      <p:sp>
        <p:nvSpPr>
          <p:cNvPr id="26" name="テキスト ボックス 25"/>
          <p:cNvSpPr txBox="1"/>
          <p:nvPr/>
        </p:nvSpPr>
        <p:spPr>
          <a:xfrm>
            <a:off x="9923256" y="5112000"/>
            <a:ext cx="728084" cy="461665"/>
          </a:xfrm>
          <a:prstGeom prst="rect">
            <a:avLst/>
          </a:prstGeom>
          <a:noFill/>
        </p:spPr>
        <p:txBody>
          <a:bodyPr wrap="none" rtlCol="0">
            <a:spAutoFit/>
          </a:bodyPr>
          <a:lstStyle/>
          <a:p>
            <a:r>
              <a:rPr kumimoji="1" lang="en-US" altLang="ja-JP" sz="2400" smtClean="0"/>
              <a:t>2.95</a:t>
            </a:r>
            <a:endParaRPr kumimoji="1" lang="ja-JP" altLang="en-US" sz="2400" dirty="0"/>
          </a:p>
        </p:txBody>
      </p:sp>
      <p:sp>
        <p:nvSpPr>
          <p:cNvPr id="28" name="テキスト ボックス 27"/>
          <p:cNvSpPr txBox="1"/>
          <p:nvPr/>
        </p:nvSpPr>
        <p:spPr>
          <a:xfrm>
            <a:off x="10808629" y="5112000"/>
            <a:ext cx="728084" cy="461665"/>
          </a:xfrm>
          <a:prstGeom prst="rect">
            <a:avLst/>
          </a:prstGeom>
          <a:noFill/>
        </p:spPr>
        <p:txBody>
          <a:bodyPr wrap="none" rtlCol="0">
            <a:spAutoFit/>
          </a:bodyPr>
          <a:lstStyle/>
          <a:p>
            <a:r>
              <a:rPr kumimoji="1" lang="en-US" altLang="ja-JP" sz="2400" dirty="0" smtClean="0"/>
              <a:t>3.00</a:t>
            </a:r>
            <a:endParaRPr kumimoji="1" lang="ja-JP" altLang="en-US" sz="2400" dirty="0"/>
          </a:p>
        </p:txBody>
      </p:sp>
      <p:sp>
        <p:nvSpPr>
          <p:cNvPr id="37" name="テキスト ボックス 36"/>
          <p:cNvSpPr txBox="1"/>
          <p:nvPr/>
        </p:nvSpPr>
        <p:spPr>
          <a:xfrm>
            <a:off x="576000" y="1189569"/>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8" name="テキスト ボックス 37"/>
          <p:cNvSpPr txBox="1"/>
          <p:nvPr/>
        </p:nvSpPr>
        <p:spPr>
          <a:xfrm>
            <a:off x="576000" y="1921946"/>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9" name="テキスト ボックス 38"/>
          <p:cNvSpPr txBox="1"/>
          <p:nvPr/>
        </p:nvSpPr>
        <p:spPr>
          <a:xfrm>
            <a:off x="576000" y="2657520"/>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40" name="テキスト ボックス 39"/>
          <p:cNvSpPr txBox="1"/>
          <p:nvPr/>
        </p:nvSpPr>
        <p:spPr>
          <a:xfrm>
            <a:off x="576000" y="3386323"/>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41" name="テキスト ボックス 40"/>
          <p:cNvSpPr txBox="1"/>
          <p:nvPr/>
        </p:nvSpPr>
        <p:spPr>
          <a:xfrm>
            <a:off x="576000" y="4152364"/>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42" name="テキスト ボックス 41"/>
          <p:cNvSpPr txBox="1"/>
          <p:nvPr/>
        </p:nvSpPr>
        <p:spPr>
          <a:xfrm>
            <a:off x="576000" y="4864502"/>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sp>
        <p:nvSpPr>
          <p:cNvPr id="43" name="テキスト ボックス 42"/>
          <p:cNvSpPr txBox="1"/>
          <p:nvPr/>
        </p:nvSpPr>
        <p:spPr>
          <a:xfrm>
            <a:off x="6260930" y="501595"/>
            <a:ext cx="704039" cy="400110"/>
          </a:xfrm>
          <a:prstGeom prst="rect">
            <a:avLst/>
          </a:prstGeom>
          <a:noFill/>
        </p:spPr>
        <p:txBody>
          <a:bodyPr wrap="none" rtlCol="0">
            <a:spAutoFit/>
          </a:bodyPr>
          <a:lstStyle/>
          <a:p>
            <a:r>
              <a:rPr kumimoji="1" lang="en-US" altLang="ja-JP" sz="2000" dirty="0" smtClean="0"/>
              <a:t>6000</a:t>
            </a:r>
            <a:endParaRPr kumimoji="1" lang="ja-JP" altLang="en-US" sz="2000" dirty="0"/>
          </a:p>
        </p:txBody>
      </p:sp>
      <p:sp>
        <p:nvSpPr>
          <p:cNvPr id="44" name="テキスト ボックス 43"/>
          <p:cNvSpPr txBox="1"/>
          <p:nvPr/>
        </p:nvSpPr>
        <p:spPr>
          <a:xfrm>
            <a:off x="6260930" y="1233972"/>
            <a:ext cx="704039" cy="400110"/>
          </a:xfrm>
          <a:prstGeom prst="rect">
            <a:avLst/>
          </a:prstGeom>
          <a:noFill/>
        </p:spPr>
        <p:txBody>
          <a:bodyPr wrap="none" rtlCol="0">
            <a:spAutoFit/>
          </a:bodyPr>
          <a:lstStyle/>
          <a:p>
            <a:r>
              <a:rPr kumimoji="1" lang="en-US" altLang="ja-JP" sz="2000" dirty="0" smtClean="0"/>
              <a:t>5000</a:t>
            </a:r>
            <a:endParaRPr kumimoji="1" lang="ja-JP" altLang="en-US" sz="2000" dirty="0"/>
          </a:p>
        </p:txBody>
      </p:sp>
      <p:sp>
        <p:nvSpPr>
          <p:cNvPr id="45" name="テキスト ボックス 44"/>
          <p:cNvSpPr txBox="1"/>
          <p:nvPr/>
        </p:nvSpPr>
        <p:spPr>
          <a:xfrm>
            <a:off x="6260930" y="1969546"/>
            <a:ext cx="704039" cy="400110"/>
          </a:xfrm>
          <a:prstGeom prst="rect">
            <a:avLst/>
          </a:prstGeom>
          <a:noFill/>
        </p:spPr>
        <p:txBody>
          <a:bodyPr wrap="none" rtlCol="0">
            <a:spAutoFit/>
          </a:bodyPr>
          <a:lstStyle/>
          <a:p>
            <a:r>
              <a:rPr kumimoji="1" lang="en-US" altLang="ja-JP" sz="2000" dirty="0" smtClean="0"/>
              <a:t>4000</a:t>
            </a:r>
            <a:endParaRPr kumimoji="1" lang="ja-JP" altLang="en-US" sz="2000" dirty="0"/>
          </a:p>
        </p:txBody>
      </p:sp>
      <p:sp>
        <p:nvSpPr>
          <p:cNvPr id="46" name="テキスト ボックス 45"/>
          <p:cNvSpPr txBox="1"/>
          <p:nvPr/>
        </p:nvSpPr>
        <p:spPr>
          <a:xfrm>
            <a:off x="6260930" y="2698349"/>
            <a:ext cx="704039" cy="400110"/>
          </a:xfrm>
          <a:prstGeom prst="rect">
            <a:avLst/>
          </a:prstGeom>
          <a:noFill/>
        </p:spPr>
        <p:txBody>
          <a:bodyPr wrap="none" rtlCol="0">
            <a:spAutoFit/>
          </a:bodyPr>
          <a:lstStyle/>
          <a:p>
            <a:r>
              <a:rPr kumimoji="1" lang="en-US" altLang="ja-JP" sz="2000" dirty="0" smtClean="0"/>
              <a:t>3000</a:t>
            </a:r>
            <a:endParaRPr kumimoji="1" lang="ja-JP" altLang="en-US" sz="2000" dirty="0"/>
          </a:p>
        </p:txBody>
      </p:sp>
      <p:sp>
        <p:nvSpPr>
          <p:cNvPr id="47" name="テキスト ボックス 46"/>
          <p:cNvSpPr txBox="1"/>
          <p:nvPr/>
        </p:nvSpPr>
        <p:spPr>
          <a:xfrm>
            <a:off x="6260930" y="3464390"/>
            <a:ext cx="704039" cy="400110"/>
          </a:xfrm>
          <a:prstGeom prst="rect">
            <a:avLst/>
          </a:prstGeom>
          <a:noFill/>
        </p:spPr>
        <p:txBody>
          <a:bodyPr wrap="none" rtlCol="0">
            <a:spAutoFit/>
          </a:bodyPr>
          <a:lstStyle/>
          <a:p>
            <a:r>
              <a:rPr kumimoji="1" lang="en-US" altLang="ja-JP" sz="2000" dirty="0" smtClean="0"/>
              <a:t>2000</a:t>
            </a:r>
            <a:endParaRPr kumimoji="1" lang="ja-JP" altLang="en-US" sz="2000" dirty="0"/>
          </a:p>
        </p:txBody>
      </p:sp>
      <p:sp>
        <p:nvSpPr>
          <p:cNvPr id="48" name="テキスト ボックス 47"/>
          <p:cNvSpPr txBox="1"/>
          <p:nvPr/>
        </p:nvSpPr>
        <p:spPr>
          <a:xfrm>
            <a:off x="6260930" y="4176528"/>
            <a:ext cx="704039" cy="400110"/>
          </a:xfrm>
          <a:prstGeom prst="rect">
            <a:avLst/>
          </a:prstGeom>
          <a:noFill/>
        </p:spPr>
        <p:txBody>
          <a:bodyPr wrap="none" rtlCol="0">
            <a:spAutoFit/>
          </a:bodyPr>
          <a:lstStyle/>
          <a:p>
            <a:r>
              <a:rPr kumimoji="1" lang="en-US" altLang="ja-JP" sz="2000" dirty="0" smtClean="0"/>
              <a:t>1000</a:t>
            </a:r>
            <a:endParaRPr kumimoji="1" lang="ja-JP" altLang="en-US" sz="2000" dirty="0"/>
          </a:p>
        </p:txBody>
      </p:sp>
      <p:sp>
        <p:nvSpPr>
          <p:cNvPr id="49" name="テキスト ボックス 48"/>
          <p:cNvSpPr txBox="1"/>
          <p:nvPr/>
        </p:nvSpPr>
        <p:spPr>
          <a:xfrm>
            <a:off x="6612949" y="4895279"/>
            <a:ext cx="314510" cy="400110"/>
          </a:xfrm>
          <a:prstGeom prst="rect">
            <a:avLst/>
          </a:prstGeom>
          <a:noFill/>
        </p:spPr>
        <p:txBody>
          <a:bodyPr wrap="none" rtlCol="0">
            <a:spAutoFit/>
          </a:bodyPr>
          <a:lstStyle/>
          <a:p>
            <a:r>
              <a:rPr kumimoji="1" lang="en-US" altLang="ja-JP" sz="2000" smtClean="0"/>
              <a:t>0</a:t>
            </a:r>
            <a:endParaRPr kumimoji="1" lang="ja-JP" altLang="en-US" sz="2000" dirty="0"/>
          </a:p>
        </p:txBody>
      </p:sp>
      <p:cxnSp>
        <p:nvCxnSpPr>
          <p:cNvPr id="54" name="Straight Arrow Connector 15"/>
          <p:cNvCxnSpPr/>
          <p:nvPr/>
        </p:nvCxnSpPr>
        <p:spPr>
          <a:xfrm>
            <a:off x="3018631" y="3907201"/>
            <a:ext cx="1836000" cy="0"/>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16"/>
          <p:cNvSpPr txBox="1"/>
          <p:nvPr/>
        </p:nvSpPr>
        <p:spPr>
          <a:xfrm>
            <a:off x="3020778" y="4002727"/>
            <a:ext cx="1886719" cy="892552"/>
          </a:xfrm>
          <a:prstGeom prst="rect">
            <a:avLst/>
          </a:prstGeom>
          <a:noFill/>
        </p:spPr>
        <p:txBody>
          <a:bodyPr wrap="square" rtlCol="0">
            <a:spAutoFit/>
          </a:bodyPr>
          <a:lstStyle/>
          <a:p>
            <a:pPr algn="ctr"/>
            <a:r>
              <a:rPr lang="en-US" sz="2600" dirty="0" smtClean="0"/>
              <a:t>One </a:t>
            </a:r>
            <a:r>
              <a:rPr lang="en-US" sz="2600" smtClean="0"/>
              <a:t>period of rotation</a:t>
            </a:r>
            <a:endParaRPr lang="en-US" sz="2600" dirty="0"/>
          </a:p>
        </p:txBody>
      </p:sp>
      <p:sp>
        <p:nvSpPr>
          <p:cNvPr id="57" name="テキスト ボックス 56"/>
          <p:cNvSpPr txBox="1"/>
          <p:nvPr/>
        </p:nvSpPr>
        <p:spPr>
          <a:xfrm>
            <a:off x="5291528" y="41972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02128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1604683" y="678587"/>
            <a:ext cx="8016664" cy="5400000"/>
          </a:xfrm>
          <a:prstGeom prst="rect">
            <a:avLst/>
          </a:prstGeom>
        </p:spPr>
      </p:pic>
      <p:sp>
        <p:nvSpPr>
          <p:cNvPr id="53" name="正方形/長方形 52"/>
          <p:cNvSpPr/>
          <p:nvPr/>
        </p:nvSpPr>
        <p:spPr>
          <a:xfrm rot="16200000">
            <a:off x="5646771" y="2340622"/>
            <a:ext cx="948976" cy="6899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399336" y="789057"/>
            <a:ext cx="1306159" cy="482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rot="16200000">
            <a:off x="101707" y="2686703"/>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26" name="テキスト ボックス 25"/>
          <p:cNvSpPr txBox="1"/>
          <p:nvPr/>
        </p:nvSpPr>
        <p:spPr>
          <a:xfrm>
            <a:off x="2631028" y="5310060"/>
            <a:ext cx="340158" cy="461665"/>
          </a:xfrm>
          <a:prstGeom prst="rect">
            <a:avLst/>
          </a:prstGeom>
          <a:solidFill>
            <a:schemeClr val="bg1"/>
          </a:solidFill>
        </p:spPr>
        <p:txBody>
          <a:bodyPr wrap="none" rtlCol="0">
            <a:spAutoFit/>
          </a:bodyPr>
          <a:lstStyle/>
          <a:p>
            <a:r>
              <a:rPr kumimoji="1" lang="en-US" altLang="ja-JP" sz="2400" dirty="0" smtClean="0"/>
              <a:t>0</a:t>
            </a:r>
            <a:endParaRPr kumimoji="1" lang="ja-JP" altLang="en-US" sz="2400" dirty="0"/>
          </a:p>
        </p:txBody>
      </p:sp>
      <p:sp>
        <p:nvSpPr>
          <p:cNvPr id="27" name="テキスト ボックス 26"/>
          <p:cNvSpPr txBox="1"/>
          <p:nvPr/>
        </p:nvSpPr>
        <p:spPr>
          <a:xfrm>
            <a:off x="3562871" y="5310060"/>
            <a:ext cx="572593" cy="461665"/>
          </a:xfrm>
          <a:prstGeom prst="rect">
            <a:avLst/>
          </a:prstGeom>
          <a:solidFill>
            <a:schemeClr val="bg1"/>
          </a:solidFill>
        </p:spPr>
        <p:txBody>
          <a:bodyPr wrap="none" rtlCol="0">
            <a:spAutoFit/>
          </a:bodyPr>
          <a:lstStyle/>
          <a:p>
            <a:r>
              <a:rPr kumimoji="1" lang="en-US" altLang="ja-JP" sz="2400" smtClean="0"/>
              <a:t>0.5</a:t>
            </a:r>
            <a:endParaRPr kumimoji="1" lang="ja-JP" altLang="en-US" sz="2400" dirty="0"/>
          </a:p>
        </p:txBody>
      </p:sp>
      <p:sp>
        <p:nvSpPr>
          <p:cNvPr id="28" name="テキスト ボックス 27"/>
          <p:cNvSpPr txBox="1"/>
          <p:nvPr/>
        </p:nvSpPr>
        <p:spPr>
          <a:xfrm>
            <a:off x="4650446" y="5310060"/>
            <a:ext cx="572593" cy="461665"/>
          </a:xfrm>
          <a:prstGeom prst="rect">
            <a:avLst/>
          </a:prstGeom>
          <a:solidFill>
            <a:schemeClr val="bg1"/>
          </a:solidFill>
        </p:spPr>
        <p:txBody>
          <a:bodyPr wrap="none" rtlCol="0">
            <a:spAutoFit/>
          </a:bodyPr>
          <a:lstStyle/>
          <a:p>
            <a:r>
              <a:rPr kumimoji="1" lang="en-US" altLang="ja-JP" sz="2400" dirty="0" smtClean="0"/>
              <a:t>1.0</a:t>
            </a:r>
            <a:endParaRPr kumimoji="1" lang="ja-JP" altLang="en-US" sz="2400" dirty="0"/>
          </a:p>
        </p:txBody>
      </p:sp>
      <p:sp>
        <p:nvSpPr>
          <p:cNvPr id="29" name="テキスト ボックス 28"/>
          <p:cNvSpPr txBox="1"/>
          <p:nvPr/>
        </p:nvSpPr>
        <p:spPr>
          <a:xfrm>
            <a:off x="5760984" y="5310060"/>
            <a:ext cx="572593" cy="461665"/>
          </a:xfrm>
          <a:prstGeom prst="rect">
            <a:avLst/>
          </a:prstGeom>
          <a:solidFill>
            <a:schemeClr val="bg1"/>
          </a:solidFill>
        </p:spPr>
        <p:txBody>
          <a:bodyPr wrap="none" rtlCol="0">
            <a:spAutoFit/>
          </a:bodyPr>
          <a:lstStyle/>
          <a:p>
            <a:r>
              <a:rPr kumimoji="1" lang="en-US" altLang="ja-JP" sz="2400" dirty="0" smtClean="0"/>
              <a:t>1.5</a:t>
            </a:r>
            <a:endParaRPr kumimoji="1" lang="ja-JP" altLang="en-US" sz="2400" dirty="0"/>
          </a:p>
        </p:txBody>
      </p:sp>
      <p:sp>
        <p:nvSpPr>
          <p:cNvPr id="30" name="テキスト ボックス 29"/>
          <p:cNvSpPr txBox="1"/>
          <p:nvPr/>
        </p:nvSpPr>
        <p:spPr>
          <a:xfrm>
            <a:off x="6822746" y="5310060"/>
            <a:ext cx="572593" cy="461665"/>
          </a:xfrm>
          <a:prstGeom prst="rect">
            <a:avLst/>
          </a:prstGeom>
          <a:solidFill>
            <a:schemeClr val="bg1"/>
          </a:solidFill>
        </p:spPr>
        <p:txBody>
          <a:bodyPr wrap="none" rtlCol="0">
            <a:spAutoFit/>
          </a:bodyPr>
          <a:lstStyle/>
          <a:p>
            <a:r>
              <a:rPr kumimoji="1" lang="en-US" altLang="ja-JP" sz="2400" dirty="0" smtClean="0"/>
              <a:t>2.0</a:t>
            </a:r>
            <a:endParaRPr kumimoji="1" lang="ja-JP" altLang="en-US" sz="2400" dirty="0"/>
          </a:p>
        </p:txBody>
      </p:sp>
      <p:sp>
        <p:nvSpPr>
          <p:cNvPr id="31" name="テキスト ボックス 30"/>
          <p:cNvSpPr txBox="1"/>
          <p:nvPr/>
        </p:nvSpPr>
        <p:spPr>
          <a:xfrm>
            <a:off x="7959097" y="5310060"/>
            <a:ext cx="572593" cy="461665"/>
          </a:xfrm>
          <a:prstGeom prst="rect">
            <a:avLst/>
          </a:prstGeom>
          <a:solidFill>
            <a:schemeClr val="bg1"/>
          </a:solidFill>
        </p:spPr>
        <p:txBody>
          <a:bodyPr wrap="none" rtlCol="0">
            <a:spAutoFit/>
          </a:bodyPr>
          <a:lstStyle/>
          <a:p>
            <a:r>
              <a:rPr kumimoji="1" lang="en-US" altLang="ja-JP" sz="2400" dirty="0" smtClean="0"/>
              <a:t>2.5</a:t>
            </a:r>
            <a:endParaRPr kumimoji="1" lang="ja-JP" altLang="en-US" sz="2400" dirty="0"/>
          </a:p>
        </p:txBody>
      </p:sp>
      <p:sp>
        <p:nvSpPr>
          <p:cNvPr id="32" name="テキスト ボックス 31"/>
          <p:cNvSpPr txBox="1"/>
          <p:nvPr/>
        </p:nvSpPr>
        <p:spPr>
          <a:xfrm>
            <a:off x="8991613" y="5310060"/>
            <a:ext cx="572593" cy="461665"/>
          </a:xfrm>
          <a:prstGeom prst="rect">
            <a:avLst/>
          </a:prstGeom>
          <a:solidFill>
            <a:schemeClr val="bg1"/>
          </a:solidFill>
        </p:spPr>
        <p:txBody>
          <a:bodyPr wrap="none" rtlCol="0">
            <a:spAutoFit/>
          </a:bodyPr>
          <a:lstStyle/>
          <a:p>
            <a:r>
              <a:rPr kumimoji="1" lang="en-US" altLang="ja-JP" sz="2400" dirty="0" smtClean="0"/>
              <a:t>3.0</a:t>
            </a:r>
            <a:endParaRPr kumimoji="1" lang="ja-JP" altLang="en-US" sz="2400" dirty="0"/>
          </a:p>
        </p:txBody>
      </p:sp>
      <p:sp>
        <p:nvSpPr>
          <p:cNvPr id="33" name="テキスト ボックス 32"/>
          <p:cNvSpPr txBox="1"/>
          <p:nvPr/>
        </p:nvSpPr>
        <p:spPr>
          <a:xfrm>
            <a:off x="1943317" y="1249530"/>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4" name="テキスト ボックス 33"/>
          <p:cNvSpPr txBox="1"/>
          <p:nvPr/>
        </p:nvSpPr>
        <p:spPr>
          <a:xfrm>
            <a:off x="1943317" y="1981907"/>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5" name="テキスト ボックス 34"/>
          <p:cNvSpPr txBox="1"/>
          <p:nvPr/>
        </p:nvSpPr>
        <p:spPr>
          <a:xfrm>
            <a:off x="1943317" y="2717481"/>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36" name="テキスト ボックス 35"/>
          <p:cNvSpPr txBox="1"/>
          <p:nvPr/>
        </p:nvSpPr>
        <p:spPr>
          <a:xfrm>
            <a:off x="1943317" y="3446284"/>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37" name="テキスト ボックス 36"/>
          <p:cNvSpPr txBox="1"/>
          <p:nvPr/>
        </p:nvSpPr>
        <p:spPr>
          <a:xfrm>
            <a:off x="1943317" y="4212325"/>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38" name="テキスト ボックス 37"/>
          <p:cNvSpPr txBox="1"/>
          <p:nvPr/>
        </p:nvSpPr>
        <p:spPr>
          <a:xfrm>
            <a:off x="1943317" y="4924463"/>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cxnSp>
        <p:nvCxnSpPr>
          <p:cNvPr id="39" name="Straight Arrow Connector 15"/>
          <p:cNvCxnSpPr/>
          <p:nvPr/>
        </p:nvCxnSpPr>
        <p:spPr>
          <a:xfrm flipV="1">
            <a:off x="5127786" y="4081064"/>
            <a:ext cx="2892422" cy="1662"/>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16"/>
          <p:cNvSpPr txBox="1"/>
          <p:nvPr/>
        </p:nvSpPr>
        <p:spPr>
          <a:xfrm>
            <a:off x="5651549" y="4092668"/>
            <a:ext cx="1886719" cy="892552"/>
          </a:xfrm>
          <a:prstGeom prst="rect">
            <a:avLst/>
          </a:prstGeom>
          <a:noFill/>
        </p:spPr>
        <p:txBody>
          <a:bodyPr wrap="square" rtlCol="0">
            <a:spAutoFit/>
          </a:bodyPr>
          <a:lstStyle/>
          <a:p>
            <a:pPr algn="ctr"/>
            <a:r>
              <a:rPr lang="en-US" sz="2600" dirty="0" smtClean="0"/>
              <a:t>One period of rotation</a:t>
            </a:r>
            <a:endParaRPr lang="en-US" sz="2600" dirty="0"/>
          </a:p>
        </p:txBody>
      </p:sp>
      <p:sp>
        <p:nvSpPr>
          <p:cNvPr id="41" name="テキスト ボックス 40"/>
          <p:cNvSpPr txBox="1"/>
          <p:nvPr/>
        </p:nvSpPr>
        <p:spPr>
          <a:xfrm>
            <a:off x="5291528" y="419725"/>
            <a:ext cx="184731" cy="369332"/>
          </a:xfrm>
          <a:prstGeom prst="rect">
            <a:avLst/>
          </a:prstGeom>
          <a:noFill/>
        </p:spPr>
        <p:txBody>
          <a:bodyPr wrap="none" rtlCol="0">
            <a:spAutoFit/>
          </a:bodyPr>
          <a:lstStyle/>
          <a:p>
            <a:endParaRPr kumimoji="1" lang="ja-JP" altLang="en-US"/>
          </a:p>
        </p:txBody>
      </p:sp>
      <p:sp>
        <p:nvSpPr>
          <p:cNvPr id="25" name="テキスト ボックス 24"/>
          <p:cNvSpPr txBox="1"/>
          <p:nvPr/>
        </p:nvSpPr>
        <p:spPr>
          <a:xfrm>
            <a:off x="5216467" y="5741748"/>
            <a:ext cx="1680268" cy="523220"/>
          </a:xfrm>
          <a:prstGeom prst="rect">
            <a:avLst/>
          </a:prstGeom>
          <a:solidFill>
            <a:schemeClr val="bg1"/>
          </a:solidFill>
        </p:spPr>
        <p:txBody>
          <a:bodyPr wrap="none" rtlCol="0">
            <a:spAutoFit/>
          </a:bodyPr>
          <a:lstStyle/>
          <a:p>
            <a:r>
              <a:rPr kumimoji="1" lang="en-US" altLang="ja-JP" sz="2800" dirty="0" smtClean="0"/>
              <a:t>Time [sec]</a:t>
            </a:r>
            <a:endParaRPr kumimoji="1" lang="ja-JP" altLang="en-US" sz="2800" dirty="0"/>
          </a:p>
        </p:txBody>
      </p:sp>
      <p:cxnSp>
        <p:nvCxnSpPr>
          <p:cNvPr id="42" name="Straight Arrow Connector 15"/>
          <p:cNvCxnSpPr/>
          <p:nvPr/>
        </p:nvCxnSpPr>
        <p:spPr>
          <a:xfrm flipV="1">
            <a:off x="7218823" y="1294500"/>
            <a:ext cx="3004469" cy="2998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15"/>
          <p:cNvCxnSpPr/>
          <p:nvPr/>
        </p:nvCxnSpPr>
        <p:spPr>
          <a:xfrm>
            <a:off x="8020208" y="5000210"/>
            <a:ext cx="2337995"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15"/>
          <p:cNvCxnSpPr/>
          <p:nvPr/>
        </p:nvCxnSpPr>
        <p:spPr>
          <a:xfrm flipH="1">
            <a:off x="9795374" y="1405643"/>
            <a:ext cx="6778" cy="3487045"/>
          </a:xfrm>
          <a:prstGeom prst="straightConnector1">
            <a:avLst/>
          </a:prstGeom>
          <a:ln w="3810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16"/>
          <p:cNvSpPr txBox="1"/>
          <p:nvPr/>
        </p:nvSpPr>
        <p:spPr>
          <a:xfrm>
            <a:off x="9906880" y="2971336"/>
            <a:ext cx="632824" cy="523220"/>
          </a:xfrm>
          <a:prstGeom prst="rect">
            <a:avLst/>
          </a:prstGeom>
          <a:noFill/>
        </p:spPr>
        <p:txBody>
          <a:bodyPr wrap="square" rtlCol="0">
            <a:spAutoFit/>
          </a:bodyPr>
          <a:lstStyle/>
          <a:p>
            <a:pPr algn="ctr"/>
            <a:r>
              <a:rPr lang="en-US" altLang="ja-JP" sz="2800" smtClean="0"/>
              <a:t>ΔB</a:t>
            </a:r>
            <a:endParaRPr lang="en-US" sz="2800" dirty="0"/>
          </a:p>
        </p:txBody>
      </p:sp>
    </p:spTree>
    <p:extLst>
      <p:ext uri="{BB962C8B-B14F-4D97-AF65-F5344CB8AC3E}">
        <p14:creationId xmlns:p14="http://schemas.microsoft.com/office/powerpoint/2010/main" val="30778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297</Words>
  <Application>Microsoft Macintosh PowerPoint</Application>
  <PresentationFormat>ワイド画面</PresentationFormat>
  <Paragraphs>129</Paragraphs>
  <Slides>12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vt:i4>
      </vt:variant>
    </vt:vector>
  </HeadingPairs>
  <TitlesOfParts>
    <vt:vector size="20" baseType="lpstr">
      <vt:lpstr>Calibri</vt:lpstr>
      <vt:lpstr>Calibri Light</vt:lpstr>
      <vt:lpstr>MS PGothic</vt:lpstr>
      <vt:lpstr>Times New Roman</vt:lpstr>
      <vt:lpstr>Yu Gothic</vt:lpstr>
      <vt:lpstr>Yu Gothic Light</vt:lpstr>
      <vt:lpstr>Arial</vt:lpstr>
      <vt:lpstr>Office Theme</vt:lpstr>
      <vt:lpstr>Figures for ASC2016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Spindown による発熱量計算</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ASC2016</dc:title>
  <dc:creator>tomotake matsumura</dc:creator>
  <cp:lastModifiedBy>Microsoft Office ユーザー</cp:lastModifiedBy>
  <cp:revision>35</cp:revision>
  <dcterms:created xsi:type="dcterms:W3CDTF">2016-09-03T10:20:47Z</dcterms:created>
  <dcterms:modified xsi:type="dcterms:W3CDTF">2016-11-24T13:21:20Z</dcterms:modified>
</cp:coreProperties>
</file>